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5"/>
  </p:notesMasterIdLst>
  <p:sldIdLst>
    <p:sldId id="256" r:id="rId2"/>
    <p:sldId id="257" r:id="rId3"/>
    <p:sldId id="258" r:id="rId4"/>
    <p:sldId id="279" r:id="rId5"/>
    <p:sldId id="261" r:id="rId6"/>
    <p:sldId id="263" r:id="rId7"/>
    <p:sldId id="259" r:id="rId8"/>
    <p:sldId id="264" r:id="rId9"/>
    <p:sldId id="262" r:id="rId10"/>
    <p:sldId id="265" r:id="rId11"/>
    <p:sldId id="267" r:id="rId12"/>
    <p:sldId id="268" r:id="rId13"/>
    <p:sldId id="269" r:id="rId14"/>
    <p:sldId id="270" r:id="rId15"/>
    <p:sldId id="278" r:id="rId16"/>
    <p:sldId id="271" r:id="rId17"/>
    <p:sldId id="272" r:id="rId18"/>
    <p:sldId id="273" r:id="rId19"/>
    <p:sldId id="274" r:id="rId20"/>
    <p:sldId id="275" r:id="rId21"/>
    <p:sldId id="276" r:id="rId22"/>
    <p:sldId id="277"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22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F0035-9652-44B9-8F5F-B1975561C53E}"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pPr rtl="1"/>
          <a:endParaRPr lang="he-IL"/>
        </a:p>
      </dgm:t>
    </dgm:pt>
    <dgm:pt modelId="{3E764938-D1EF-4090-9F90-38998ED55AB9}">
      <dgm:prSet phldrT="[Text]"/>
      <dgm:spPr/>
      <dgm:t>
        <a:bodyPr/>
        <a:lstStyle/>
        <a:p>
          <a:pPr rtl="1"/>
          <a:r>
            <a:rPr lang="en-US" dirty="0">
              <a:solidFill>
                <a:srgbClr val="FF0000"/>
              </a:solidFill>
            </a:rPr>
            <a:t>Research Question</a:t>
          </a:r>
          <a:endParaRPr lang="he-IL" dirty="0">
            <a:solidFill>
              <a:srgbClr val="FF0000"/>
            </a:solidFill>
          </a:endParaRPr>
        </a:p>
      </dgm:t>
    </dgm:pt>
    <dgm:pt modelId="{906008F6-BB24-42ED-ABA0-0AE8EFAB5D55}" type="parTrans" cxnId="{F3810648-A517-4E2E-A687-BADEF9E66582}">
      <dgm:prSet/>
      <dgm:spPr/>
      <dgm:t>
        <a:bodyPr/>
        <a:lstStyle/>
        <a:p>
          <a:pPr rtl="1"/>
          <a:endParaRPr lang="he-IL"/>
        </a:p>
      </dgm:t>
    </dgm:pt>
    <dgm:pt modelId="{ADC8C9E7-4BCA-45FE-961B-877B0CE9DAE7}" type="sibTrans" cxnId="{F3810648-A517-4E2E-A687-BADEF9E66582}">
      <dgm:prSet/>
      <dgm:spPr/>
      <dgm:t>
        <a:bodyPr/>
        <a:lstStyle/>
        <a:p>
          <a:pPr rtl="1"/>
          <a:endParaRPr lang="he-IL"/>
        </a:p>
      </dgm:t>
    </dgm:pt>
    <dgm:pt modelId="{A534F6E2-B89C-44B8-BA51-5C43286C917C}" type="asst">
      <dgm:prSet phldrT="[Text]"/>
      <dgm:spPr/>
      <dgm:t>
        <a:bodyPr/>
        <a:lstStyle/>
        <a:p>
          <a:pPr rtl="1"/>
          <a:r>
            <a:rPr lang="en-US" dirty="0">
              <a:solidFill>
                <a:srgbClr val="FF0000"/>
              </a:solidFill>
            </a:rPr>
            <a:t>Collecting Data</a:t>
          </a:r>
          <a:endParaRPr lang="he-IL" dirty="0">
            <a:solidFill>
              <a:srgbClr val="FF0000"/>
            </a:solidFill>
          </a:endParaRPr>
        </a:p>
      </dgm:t>
    </dgm:pt>
    <dgm:pt modelId="{53749669-23A3-4289-AC41-C5E607330783}" type="parTrans" cxnId="{BF605143-638A-4FBE-A370-28700A17A337}">
      <dgm:prSet/>
      <dgm:spPr/>
      <dgm:t>
        <a:bodyPr/>
        <a:lstStyle/>
        <a:p>
          <a:pPr rtl="1"/>
          <a:endParaRPr lang="he-IL"/>
        </a:p>
      </dgm:t>
    </dgm:pt>
    <dgm:pt modelId="{235ACAD6-6BF5-43BE-88FB-FE6B4ADDD6C6}" type="sibTrans" cxnId="{BF605143-638A-4FBE-A370-28700A17A337}">
      <dgm:prSet/>
      <dgm:spPr/>
      <dgm:t>
        <a:bodyPr/>
        <a:lstStyle/>
        <a:p>
          <a:pPr rtl="1"/>
          <a:endParaRPr lang="he-IL"/>
        </a:p>
      </dgm:t>
    </dgm:pt>
    <dgm:pt modelId="{2C368BFD-8888-4038-88BC-4A975CBCC143}">
      <dgm:prSet phldrT="[Text]"/>
      <dgm:spPr/>
      <dgm:t>
        <a:bodyPr/>
        <a:lstStyle/>
        <a:p>
          <a:pPr rtl="1"/>
          <a:r>
            <a:rPr lang="en-US" dirty="0">
              <a:solidFill>
                <a:srgbClr val="FF0000"/>
              </a:solidFill>
            </a:rPr>
            <a:t>Cleaning the data</a:t>
          </a:r>
          <a:endParaRPr lang="he-IL" dirty="0">
            <a:solidFill>
              <a:srgbClr val="FF0000"/>
            </a:solidFill>
          </a:endParaRPr>
        </a:p>
      </dgm:t>
    </dgm:pt>
    <dgm:pt modelId="{C3C0645A-75B3-4812-81AE-83C9354A948F}" type="parTrans" cxnId="{F7757B3C-B999-4624-9B22-26C3C7A6523B}">
      <dgm:prSet/>
      <dgm:spPr/>
      <dgm:t>
        <a:bodyPr/>
        <a:lstStyle/>
        <a:p>
          <a:pPr rtl="1"/>
          <a:endParaRPr lang="he-IL"/>
        </a:p>
      </dgm:t>
    </dgm:pt>
    <dgm:pt modelId="{5651FCDF-F23F-44B6-B47E-D51E91510BBF}" type="sibTrans" cxnId="{F7757B3C-B999-4624-9B22-26C3C7A6523B}">
      <dgm:prSet/>
      <dgm:spPr/>
      <dgm:t>
        <a:bodyPr/>
        <a:lstStyle/>
        <a:p>
          <a:pPr rtl="1"/>
          <a:endParaRPr lang="he-IL"/>
        </a:p>
      </dgm:t>
    </dgm:pt>
    <dgm:pt modelId="{F3A0D812-0EC3-4E82-85BC-F4673BBA757D}">
      <dgm:prSet phldrT="[Text]"/>
      <dgm:spPr/>
      <dgm:t>
        <a:bodyPr/>
        <a:lstStyle/>
        <a:p>
          <a:pPr rtl="1"/>
          <a:r>
            <a:rPr lang="en-US" dirty="0">
              <a:solidFill>
                <a:srgbClr val="FF0000"/>
              </a:solidFill>
            </a:rPr>
            <a:t>Visualizations</a:t>
          </a:r>
          <a:endParaRPr lang="he-IL" dirty="0">
            <a:solidFill>
              <a:srgbClr val="FF0000"/>
            </a:solidFill>
          </a:endParaRPr>
        </a:p>
      </dgm:t>
    </dgm:pt>
    <dgm:pt modelId="{D3135284-85A0-4636-BF55-C93AEAD03061}" type="parTrans" cxnId="{0DBAFC85-04BA-4447-8221-D4CA39A51C6B}">
      <dgm:prSet/>
      <dgm:spPr/>
      <dgm:t>
        <a:bodyPr/>
        <a:lstStyle/>
        <a:p>
          <a:pPr rtl="1"/>
          <a:endParaRPr lang="he-IL"/>
        </a:p>
      </dgm:t>
    </dgm:pt>
    <dgm:pt modelId="{43779AF6-40B0-45E0-B203-1E5DBCD4F95E}" type="sibTrans" cxnId="{0DBAFC85-04BA-4447-8221-D4CA39A51C6B}">
      <dgm:prSet/>
      <dgm:spPr/>
      <dgm:t>
        <a:bodyPr/>
        <a:lstStyle/>
        <a:p>
          <a:pPr rtl="1"/>
          <a:endParaRPr lang="he-IL"/>
        </a:p>
      </dgm:t>
    </dgm:pt>
    <dgm:pt modelId="{F20486B9-A100-4A71-A0A2-D9D847BC4DFA}">
      <dgm:prSet phldrT="[Text]"/>
      <dgm:spPr/>
      <dgm:t>
        <a:bodyPr/>
        <a:lstStyle/>
        <a:p>
          <a:pPr rtl="1"/>
          <a:r>
            <a:rPr lang="en-US" dirty="0">
              <a:solidFill>
                <a:srgbClr val="FF0000"/>
              </a:solidFill>
            </a:rPr>
            <a:t>Machine Learning </a:t>
          </a:r>
          <a:endParaRPr lang="he-IL" dirty="0">
            <a:solidFill>
              <a:srgbClr val="FF0000"/>
            </a:solidFill>
          </a:endParaRPr>
        </a:p>
      </dgm:t>
    </dgm:pt>
    <dgm:pt modelId="{158AE284-D22E-4B09-BE52-DCD13FB5E8A4}" type="parTrans" cxnId="{C2BBD506-D7E1-46E9-B206-59072D7DA4D6}">
      <dgm:prSet/>
      <dgm:spPr/>
      <dgm:t>
        <a:bodyPr/>
        <a:lstStyle/>
        <a:p>
          <a:pPr rtl="1"/>
          <a:endParaRPr lang="he-IL"/>
        </a:p>
      </dgm:t>
    </dgm:pt>
    <dgm:pt modelId="{4054425C-81DB-41DC-A6D1-B29F410D95FF}" type="sibTrans" cxnId="{C2BBD506-D7E1-46E9-B206-59072D7DA4D6}">
      <dgm:prSet/>
      <dgm:spPr/>
      <dgm:t>
        <a:bodyPr/>
        <a:lstStyle/>
        <a:p>
          <a:pPr rtl="1"/>
          <a:endParaRPr lang="he-IL"/>
        </a:p>
      </dgm:t>
    </dgm:pt>
    <dgm:pt modelId="{D4422433-00E6-49A6-85C0-7D0C6EFDDDA7}" type="pres">
      <dgm:prSet presAssocID="{DE5F0035-9652-44B9-8F5F-B1975561C53E}" presName="Name0" presStyleCnt="0">
        <dgm:presLayoutVars>
          <dgm:orgChart val="1"/>
          <dgm:chPref val="1"/>
          <dgm:dir/>
          <dgm:animOne val="branch"/>
          <dgm:animLvl val="lvl"/>
          <dgm:resizeHandles/>
        </dgm:presLayoutVars>
      </dgm:prSet>
      <dgm:spPr/>
    </dgm:pt>
    <dgm:pt modelId="{64D70CED-9EC5-4BDC-8DD0-1C19C14EDD65}" type="pres">
      <dgm:prSet presAssocID="{3E764938-D1EF-4090-9F90-38998ED55AB9}" presName="hierRoot1" presStyleCnt="0">
        <dgm:presLayoutVars>
          <dgm:hierBranch val="init"/>
        </dgm:presLayoutVars>
      </dgm:prSet>
      <dgm:spPr/>
    </dgm:pt>
    <dgm:pt modelId="{16C45673-EF16-48BC-84C1-982EE5DEE586}" type="pres">
      <dgm:prSet presAssocID="{3E764938-D1EF-4090-9F90-38998ED55AB9}" presName="rootComposite1" presStyleCnt="0"/>
      <dgm:spPr/>
    </dgm:pt>
    <dgm:pt modelId="{5CF99D90-A4FE-4565-B552-1AB7F093AD84}" type="pres">
      <dgm:prSet presAssocID="{3E764938-D1EF-4090-9F90-38998ED55AB9}" presName="rootText1" presStyleLbl="alignAcc1" presStyleIdx="0" presStyleCnt="0">
        <dgm:presLayoutVars>
          <dgm:chPref val="3"/>
        </dgm:presLayoutVars>
      </dgm:prSet>
      <dgm:spPr/>
    </dgm:pt>
    <dgm:pt modelId="{17157294-D3CF-4C54-8E50-CA61D7E7D463}" type="pres">
      <dgm:prSet presAssocID="{3E764938-D1EF-4090-9F90-38998ED55AB9}" presName="topArc1" presStyleLbl="parChTrans1D1" presStyleIdx="0" presStyleCnt="10"/>
      <dgm:spPr/>
    </dgm:pt>
    <dgm:pt modelId="{E510C01D-67E3-4F9F-AA5A-41191BF90CDA}" type="pres">
      <dgm:prSet presAssocID="{3E764938-D1EF-4090-9F90-38998ED55AB9}" presName="bottomArc1" presStyleLbl="parChTrans1D1" presStyleIdx="1" presStyleCnt="10"/>
      <dgm:spPr/>
    </dgm:pt>
    <dgm:pt modelId="{D3F93FB7-27AD-48B1-B20F-54255BBA9F8D}" type="pres">
      <dgm:prSet presAssocID="{3E764938-D1EF-4090-9F90-38998ED55AB9}" presName="topConnNode1" presStyleLbl="node1" presStyleIdx="0" presStyleCnt="0"/>
      <dgm:spPr/>
    </dgm:pt>
    <dgm:pt modelId="{D8C9D790-508B-4811-8C05-AB7669E42CA4}" type="pres">
      <dgm:prSet presAssocID="{3E764938-D1EF-4090-9F90-38998ED55AB9}" presName="hierChild2" presStyleCnt="0"/>
      <dgm:spPr/>
    </dgm:pt>
    <dgm:pt modelId="{89F36364-5A2F-4677-9D48-E2E4973703AE}" type="pres">
      <dgm:prSet presAssocID="{C3C0645A-75B3-4812-81AE-83C9354A948F}" presName="Name28" presStyleLbl="parChTrans1D2" presStyleIdx="0" presStyleCnt="4"/>
      <dgm:spPr/>
    </dgm:pt>
    <dgm:pt modelId="{2A2B7DA2-56B4-4B30-9D74-AF01B9A61BE8}" type="pres">
      <dgm:prSet presAssocID="{2C368BFD-8888-4038-88BC-4A975CBCC143}" presName="hierRoot2" presStyleCnt="0">
        <dgm:presLayoutVars>
          <dgm:hierBranch val="init"/>
        </dgm:presLayoutVars>
      </dgm:prSet>
      <dgm:spPr/>
    </dgm:pt>
    <dgm:pt modelId="{6A82C5D5-2FCA-4645-9D5E-2B544156BCCC}" type="pres">
      <dgm:prSet presAssocID="{2C368BFD-8888-4038-88BC-4A975CBCC143}" presName="rootComposite2" presStyleCnt="0"/>
      <dgm:spPr/>
    </dgm:pt>
    <dgm:pt modelId="{7F7DDB20-5577-4C51-9186-7EF98989D022}" type="pres">
      <dgm:prSet presAssocID="{2C368BFD-8888-4038-88BC-4A975CBCC143}" presName="rootText2" presStyleLbl="alignAcc1" presStyleIdx="0" presStyleCnt="0">
        <dgm:presLayoutVars>
          <dgm:chPref val="3"/>
        </dgm:presLayoutVars>
      </dgm:prSet>
      <dgm:spPr/>
    </dgm:pt>
    <dgm:pt modelId="{20AA2E80-D91B-48A4-B062-3955BFD872DC}" type="pres">
      <dgm:prSet presAssocID="{2C368BFD-8888-4038-88BC-4A975CBCC143}" presName="topArc2" presStyleLbl="parChTrans1D1" presStyleIdx="2" presStyleCnt="10"/>
      <dgm:spPr/>
    </dgm:pt>
    <dgm:pt modelId="{140E3BC1-9CE8-4FE9-8478-9C3B57EC3B30}" type="pres">
      <dgm:prSet presAssocID="{2C368BFD-8888-4038-88BC-4A975CBCC143}" presName="bottomArc2" presStyleLbl="parChTrans1D1" presStyleIdx="3" presStyleCnt="10"/>
      <dgm:spPr/>
    </dgm:pt>
    <dgm:pt modelId="{6476A979-BDA0-425C-A402-311966A41063}" type="pres">
      <dgm:prSet presAssocID="{2C368BFD-8888-4038-88BC-4A975CBCC143}" presName="topConnNode2" presStyleLbl="node2" presStyleIdx="0" presStyleCnt="0"/>
      <dgm:spPr/>
    </dgm:pt>
    <dgm:pt modelId="{2203182F-86C7-42D1-8C6D-0BD09469708F}" type="pres">
      <dgm:prSet presAssocID="{2C368BFD-8888-4038-88BC-4A975CBCC143}" presName="hierChild4" presStyleCnt="0"/>
      <dgm:spPr/>
    </dgm:pt>
    <dgm:pt modelId="{7498F58E-C212-4834-AD81-E8F7BD083D53}" type="pres">
      <dgm:prSet presAssocID="{2C368BFD-8888-4038-88BC-4A975CBCC143}" presName="hierChild5" presStyleCnt="0"/>
      <dgm:spPr/>
    </dgm:pt>
    <dgm:pt modelId="{74CB2E82-CB9C-4017-A4D1-8D92F0B1A5DB}" type="pres">
      <dgm:prSet presAssocID="{D3135284-85A0-4636-BF55-C93AEAD03061}" presName="Name28" presStyleLbl="parChTrans1D2" presStyleIdx="1" presStyleCnt="4"/>
      <dgm:spPr/>
    </dgm:pt>
    <dgm:pt modelId="{3AD3994A-46D9-4CE8-A4F8-1FEA68D0D38D}" type="pres">
      <dgm:prSet presAssocID="{F3A0D812-0EC3-4E82-85BC-F4673BBA757D}" presName="hierRoot2" presStyleCnt="0">
        <dgm:presLayoutVars>
          <dgm:hierBranch val="init"/>
        </dgm:presLayoutVars>
      </dgm:prSet>
      <dgm:spPr/>
    </dgm:pt>
    <dgm:pt modelId="{7FDFCF68-8E76-4530-B714-3FA4E5938427}" type="pres">
      <dgm:prSet presAssocID="{F3A0D812-0EC3-4E82-85BC-F4673BBA757D}" presName="rootComposite2" presStyleCnt="0"/>
      <dgm:spPr/>
    </dgm:pt>
    <dgm:pt modelId="{B6017092-338F-49DA-94EC-B59879E7B2EA}" type="pres">
      <dgm:prSet presAssocID="{F3A0D812-0EC3-4E82-85BC-F4673BBA757D}" presName="rootText2" presStyleLbl="alignAcc1" presStyleIdx="0" presStyleCnt="0">
        <dgm:presLayoutVars>
          <dgm:chPref val="3"/>
        </dgm:presLayoutVars>
      </dgm:prSet>
      <dgm:spPr/>
    </dgm:pt>
    <dgm:pt modelId="{909E4A61-2A43-4312-8673-15F0EEA6CA91}" type="pres">
      <dgm:prSet presAssocID="{F3A0D812-0EC3-4E82-85BC-F4673BBA757D}" presName="topArc2" presStyleLbl="parChTrans1D1" presStyleIdx="4" presStyleCnt="10"/>
      <dgm:spPr/>
    </dgm:pt>
    <dgm:pt modelId="{6480B3D7-F647-4184-B5D9-163BF51450EC}" type="pres">
      <dgm:prSet presAssocID="{F3A0D812-0EC3-4E82-85BC-F4673BBA757D}" presName="bottomArc2" presStyleLbl="parChTrans1D1" presStyleIdx="5" presStyleCnt="10"/>
      <dgm:spPr/>
    </dgm:pt>
    <dgm:pt modelId="{E7833515-C66B-45FF-AC68-DBDEB5160BCE}" type="pres">
      <dgm:prSet presAssocID="{F3A0D812-0EC3-4E82-85BC-F4673BBA757D}" presName="topConnNode2" presStyleLbl="node2" presStyleIdx="0" presStyleCnt="0"/>
      <dgm:spPr/>
    </dgm:pt>
    <dgm:pt modelId="{D7DD6FB5-4681-40C5-A951-E4A885D24E97}" type="pres">
      <dgm:prSet presAssocID="{F3A0D812-0EC3-4E82-85BC-F4673BBA757D}" presName="hierChild4" presStyleCnt="0"/>
      <dgm:spPr/>
    </dgm:pt>
    <dgm:pt modelId="{D061CC70-8A41-4871-B526-181BF3A079D7}" type="pres">
      <dgm:prSet presAssocID="{F3A0D812-0EC3-4E82-85BC-F4673BBA757D}" presName="hierChild5" presStyleCnt="0"/>
      <dgm:spPr/>
    </dgm:pt>
    <dgm:pt modelId="{5458C458-8D0F-44FE-9805-E11C0BD87984}" type="pres">
      <dgm:prSet presAssocID="{158AE284-D22E-4B09-BE52-DCD13FB5E8A4}" presName="Name28" presStyleLbl="parChTrans1D2" presStyleIdx="2" presStyleCnt="4"/>
      <dgm:spPr/>
    </dgm:pt>
    <dgm:pt modelId="{A0F2D36E-3B66-4CDD-ABA3-B40D00CD8D3B}" type="pres">
      <dgm:prSet presAssocID="{F20486B9-A100-4A71-A0A2-D9D847BC4DFA}" presName="hierRoot2" presStyleCnt="0">
        <dgm:presLayoutVars>
          <dgm:hierBranch val="init"/>
        </dgm:presLayoutVars>
      </dgm:prSet>
      <dgm:spPr/>
    </dgm:pt>
    <dgm:pt modelId="{1B6607D9-2E1D-48C2-94E5-1C8E0CFCEC9E}" type="pres">
      <dgm:prSet presAssocID="{F20486B9-A100-4A71-A0A2-D9D847BC4DFA}" presName="rootComposite2" presStyleCnt="0"/>
      <dgm:spPr/>
    </dgm:pt>
    <dgm:pt modelId="{A07F1293-F1C7-4559-9E2A-51B473D573DD}" type="pres">
      <dgm:prSet presAssocID="{F20486B9-A100-4A71-A0A2-D9D847BC4DFA}" presName="rootText2" presStyleLbl="alignAcc1" presStyleIdx="0" presStyleCnt="0">
        <dgm:presLayoutVars>
          <dgm:chPref val="3"/>
        </dgm:presLayoutVars>
      </dgm:prSet>
      <dgm:spPr/>
    </dgm:pt>
    <dgm:pt modelId="{26BB473D-1D7B-4A75-9C97-8DDD149E5BB6}" type="pres">
      <dgm:prSet presAssocID="{F20486B9-A100-4A71-A0A2-D9D847BC4DFA}" presName="topArc2" presStyleLbl="parChTrans1D1" presStyleIdx="6" presStyleCnt="10"/>
      <dgm:spPr/>
    </dgm:pt>
    <dgm:pt modelId="{CF25665A-9801-4575-85D3-7C5113CAACE7}" type="pres">
      <dgm:prSet presAssocID="{F20486B9-A100-4A71-A0A2-D9D847BC4DFA}" presName="bottomArc2" presStyleLbl="parChTrans1D1" presStyleIdx="7" presStyleCnt="10"/>
      <dgm:spPr/>
    </dgm:pt>
    <dgm:pt modelId="{DFDC9447-6BB5-445D-9930-B46214024CEA}" type="pres">
      <dgm:prSet presAssocID="{F20486B9-A100-4A71-A0A2-D9D847BC4DFA}" presName="topConnNode2" presStyleLbl="node2" presStyleIdx="0" presStyleCnt="0"/>
      <dgm:spPr/>
    </dgm:pt>
    <dgm:pt modelId="{A69860B8-008F-426B-A8B5-59AEA6A1DF6F}" type="pres">
      <dgm:prSet presAssocID="{F20486B9-A100-4A71-A0A2-D9D847BC4DFA}" presName="hierChild4" presStyleCnt="0"/>
      <dgm:spPr/>
    </dgm:pt>
    <dgm:pt modelId="{44F99A45-C694-42F0-AE21-1232E00113AD}" type="pres">
      <dgm:prSet presAssocID="{F20486B9-A100-4A71-A0A2-D9D847BC4DFA}" presName="hierChild5" presStyleCnt="0"/>
      <dgm:spPr/>
    </dgm:pt>
    <dgm:pt modelId="{E7DDBB80-13E7-429B-AE88-5373F7362164}" type="pres">
      <dgm:prSet presAssocID="{3E764938-D1EF-4090-9F90-38998ED55AB9}" presName="hierChild3" presStyleCnt="0"/>
      <dgm:spPr/>
    </dgm:pt>
    <dgm:pt modelId="{63ADB4D1-C5CF-4D39-AC05-9A089DFE90F9}" type="pres">
      <dgm:prSet presAssocID="{53749669-23A3-4289-AC41-C5E607330783}" presName="Name101" presStyleLbl="parChTrans1D2" presStyleIdx="3" presStyleCnt="4"/>
      <dgm:spPr/>
    </dgm:pt>
    <dgm:pt modelId="{2B7BE44B-C524-4C20-BDD8-7636A09D829D}" type="pres">
      <dgm:prSet presAssocID="{A534F6E2-B89C-44B8-BA51-5C43286C917C}" presName="hierRoot3" presStyleCnt="0">
        <dgm:presLayoutVars>
          <dgm:hierBranch val="init"/>
        </dgm:presLayoutVars>
      </dgm:prSet>
      <dgm:spPr/>
    </dgm:pt>
    <dgm:pt modelId="{2439A960-094E-4B1F-A549-D0AB50AA31FB}" type="pres">
      <dgm:prSet presAssocID="{A534F6E2-B89C-44B8-BA51-5C43286C917C}" presName="rootComposite3" presStyleCnt="0"/>
      <dgm:spPr/>
    </dgm:pt>
    <dgm:pt modelId="{3784954F-3486-44BD-8C3C-65F7A9F0EDA6}" type="pres">
      <dgm:prSet presAssocID="{A534F6E2-B89C-44B8-BA51-5C43286C917C}" presName="rootText3" presStyleLbl="alignAcc1" presStyleIdx="0" presStyleCnt="0">
        <dgm:presLayoutVars>
          <dgm:chPref val="3"/>
        </dgm:presLayoutVars>
      </dgm:prSet>
      <dgm:spPr/>
    </dgm:pt>
    <dgm:pt modelId="{687CC96B-8C21-4593-8B26-32055C958D4A}" type="pres">
      <dgm:prSet presAssocID="{A534F6E2-B89C-44B8-BA51-5C43286C917C}" presName="topArc3" presStyleLbl="parChTrans1D1" presStyleIdx="8" presStyleCnt="10"/>
      <dgm:spPr/>
    </dgm:pt>
    <dgm:pt modelId="{2B7A4EF6-616C-4F40-A10F-B7E7D299DF69}" type="pres">
      <dgm:prSet presAssocID="{A534F6E2-B89C-44B8-BA51-5C43286C917C}" presName="bottomArc3" presStyleLbl="parChTrans1D1" presStyleIdx="9" presStyleCnt="10"/>
      <dgm:spPr/>
    </dgm:pt>
    <dgm:pt modelId="{0CADB5DF-F365-4DC3-B3A1-5704612BE882}" type="pres">
      <dgm:prSet presAssocID="{A534F6E2-B89C-44B8-BA51-5C43286C917C}" presName="topConnNode3" presStyleLbl="asst1" presStyleIdx="0" presStyleCnt="0"/>
      <dgm:spPr/>
    </dgm:pt>
    <dgm:pt modelId="{48CC1D3C-E292-42C2-9195-EEFBA09752E6}" type="pres">
      <dgm:prSet presAssocID="{A534F6E2-B89C-44B8-BA51-5C43286C917C}" presName="hierChild6" presStyleCnt="0"/>
      <dgm:spPr/>
    </dgm:pt>
    <dgm:pt modelId="{29CA1A9F-4DA7-4FF4-A773-89EBCC93903D}" type="pres">
      <dgm:prSet presAssocID="{A534F6E2-B89C-44B8-BA51-5C43286C917C}" presName="hierChild7" presStyleCnt="0"/>
      <dgm:spPr/>
    </dgm:pt>
  </dgm:ptLst>
  <dgm:cxnLst>
    <dgm:cxn modelId="{C2BBD506-D7E1-46E9-B206-59072D7DA4D6}" srcId="{3E764938-D1EF-4090-9F90-38998ED55AB9}" destId="{F20486B9-A100-4A71-A0A2-D9D847BC4DFA}" srcOrd="3" destOrd="0" parTransId="{158AE284-D22E-4B09-BE52-DCD13FB5E8A4}" sibTransId="{4054425C-81DB-41DC-A6D1-B29F410D95FF}"/>
    <dgm:cxn modelId="{8B0F7021-AC97-4566-92A1-5835ABFDFFE8}" type="presOf" srcId="{F3A0D812-0EC3-4E82-85BC-F4673BBA757D}" destId="{B6017092-338F-49DA-94EC-B59879E7B2EA}" srcOrd="0" destOrd="0" presId="urn:microsoft.com/office/officeart/2008/layout/HalfCircleOrganizationChart"/>
    <dgm:cxn modelId="{09C19E38-9B79-4F4B-9D33-A1282DA6C6A4}" type="presOf" srcId="{3E764938-D1EF-4090-9F90-38998ED55AB9}" destId="{D3F93FB7-27AD-48B1-B20F-54255BBA9F8D}" srcOrd="1" destOrd="0" presId="urn:microsoft.com/office/officeart/2008/layout/HalfCircleOrganizationChart"/>
    <dgm:cxn modelId="{F7757B3C-B999-4624-9B22-26C3C7A6523B}" srcId="{3E764938-D1EF-4090-9F90-38998ED55AB9}" destId="{2C368BFD-8888-4038-88BC-4A975CBCC143}" srcOrd="1" destOrd="0" parTransId="{C3C0645A-75B3-4812-81AE-83C9354A948F}" sibTransId="{5651FCDF-F23F-44B6-B47E-D51E91510BBF}"/>
    <dgm:cxn modelId="{D2DE7061-FFA2-42DC-9440-200E47BC9BEC}" type="presOf" srcId="{158AE284-D22E-4B09-BE52-DCD13FB5E8A4}" destId="{5458C458-8D0F-44FE-9805-E11C0BD87984}" srcOrd="0" destOrd="0" presId="urn:microsoft.com/office/officeart/2008/layout/HalfCircleOrganizationChart"/>
    <dgm:cxn modelId="{BF605143-638A-4FBE-A370-28700A17A337}" srcId="{3E764938-D1EF-4090-9F90-38998ED55AB9}" destId="{A534F6E2-B89C-44B8-BA51-5C43286C917C}" srcOrd="0" destOrd="0" parTransId="{53749669-23A3-4289-AC41-C5E607330783}" sibTransId="{235ACAD6-6BF5-43BE-88FB-FE6B4ADDD6C6}"/>
    <dgm:cxn modelId="{F3810648-A517-4E2E-A687-BADEF9E66582}" srcId="{DE5F0035-9652-44B9-8F5F-B1975561C53E}" destId="{3E764938-D1EF-4090-9F90-38998ED55AB9}" srcOrd="0" destOrd="0" parTransId="{906008F6-BB24-42ED-ABA0-0AE8EFAB5D55}" sibTransId="{ADC8C9E7-4BCA-45FE-961B-877B0CE9DAE7}"/>
    <dgm:cxn modelId="{626C7C6B-ADA9-47B1-855C-29B574B4F22F}" type="presOf" srcId="{3E764938-D1EF-4090-9F90-38998ED55AB9}" destId="{5CF99D90-A4FE-4565-B552-1AB7F093AD84}" srcOrd="0" destOrd="0" presId="urn:microsoft.com/office/officeart/2008/layout/HalfCircleOrganizationChart"/>
    <dgm:cxn modelId="{BC10CA72-2F67-49F9-8540-32ECFC4744B0}" type="presOf" srcId="{2C368BFD-8888-4038-88BC-4A975CBCC143}" destId="{6476A979-BDA0-425C-A402-311966A41063}" srcOrd="1" destOrd="0" presId="urn:microsoft.com/office/officeart/2008/layout/HalfCircleOrganizationChart"/>
    <dgm:cxn modelId="{0DBAFC85-04BA-4447-8221-D4CA39A51C6B}" srcId="{3E764938-D1EF-4090-9F90-38998ED55AB9}" destId="{F3A0D812-0EC3-4E82-85BC-F4673BBA757D}" srcOrd="2" destOrd="0" parTransId="{D3135284-85A0-4636-BF55-C93AEAD03061}" sibTransId="{43779AF6-40B0-45E0-B203-1E5DBCD4F95E}"/>
    <dgm:cxn modelId="{3AD38790-F633-4610-8EF3-CE3D9C775881}" type="presOf" srcId="{D3135284-85A0-4636-BF55-C93AEAD03061}" destId="{74CB2E82-CB9C-4017-A4D1-8D92F0B1A5DB}" srcOrd="0" destOrd="0" presId="urn:microsoft.com/office/officeart/2008/layout/HalfCircleOrganizationChart"/>
    <dgm:cxn modelId="{35C615AD-D760-476E-9F27-57A4473A9B13}" type="presOf" srcId="{2C368BFD-8888-4038-88BC-4A975CBCC143}" destId="{7F7DDB20-5577-4C51-9186-7EF98989D022}" srcOrd="0" destOrd="0" presId="urn:microsoft.com/office/officeart/2008/layout/HalfCircleOrganizationChart"/>
    <dgm:cxn modelId="{601F16B0-E40A-493B-BD2C-E7D7ED2E96DC}" type="presOf" srcId="{A534F6E2-B89C-44B8-BA51-5C43286C917C}" destId="{3784954F-3486-44BD-8C3C-65F7A9F0EDA6}" srcOrd="0" destOrd="0" presId="urn:microsoft.com/office/officeart/2008/layout/HalfCircleOrganizationChart"/>
    <dgm:cxn modelId="{CF1799C1-2265-4A9F-88FB-E29D0E423AF0}" type="presOf" srcId="{C3C0645A-75B3-4812-81AE-83C9354A948F}" destId="{89F36364-5A2F-4677-9D48-E2E4973703AE}" srcOrd="0" destOrd="0" presId="urn:microsoft.com/office/officeart/2008/layout/HalfCircleOrganizationChart"/>
    <dgm:cxn modelId="{AEF334C8-8ACB-4FD1-BE40-F203962C7D3F}" type="presOf" srcId="{DE5F0035-9652-44B9-8F5F-B1975561C53E}" destId="{D4422433-00E6-49A6-85C0-7D0C6EFDDDA7}" srcOrd="0" destOrd="0" presId="urn:microsoft.com/office/officeart/2008/layout/HalfCircleOrganizationChart"/>
    <dgm:cxn modelId="{7B5B55CC-BCF7-4AB7-83AB-16A0E27EED15}" type="presOf" srcId="{F20486B9-A100-4A71-A0A2-D9D847BC4DFA}" destId="{DFDC9447-6BB5-445D-9930-B46214024CEA}" srcOrd="1" destOrd="0" presId="urn:microsoft.com/office/officeart/2008/layout/HalfCircleOrganizationChart"/>
    <dgm:cxn modelId="{EEAD04D5-826E-4B7E-B27D-45B901328BD1}" type="presOf" srcId="{A534F6E2-B89C-44B8-BA51-5C43286C917C}" destId="{0CADB5DF-F365-4DC3-B3A1-5704612BE882}" srcOrd="1" destOrd="0" presId="urn:microsoft.com/office/officeart/2008/layout/HalfCircleOrganizationChart"/>
    <dgm:cxn modelId="{687038E0-FEB4-4039-A964-C0ADD5D373A7}" type="presOf" srcId="{F20486B9-A100-4A71-A0A2-D9D847BC4DFA}" destId="{A07F1293-F1C7-4559-9E2A-51B473D573DD}" srcOrd="0" destOrd="0" presId="urn:microsoft.com/office/officeart/2008/layout/HalfCircleOrganizationChart"/>
    <dgm:cxn modelId="{3CB97FF5-A010-44A3-AD8D-309CCA38F273}" type="presOf" srcId="{53749669-23A3-4289-AC41-C5E607330783}" destId="{63ADB4D1-C5CF-4D39-AC05-9A089DFE90F9}" srcOrd="0" destOrd="0" presId="urn:microsoft.com/office/officeart/2008/layout/HalfCircleOrganizationChart"/>
    <dgm:cxn modelId="{FFD402FE-6533-49C9-8756-77DB5D223520}" type="presOf" srcId="{F3A0D812-0EC3-4E82-85BC-F4673BBA757D}" destId="{E7833515-C66B-45FF-AC68-DBDEB5160BCE}" srcOrd="1" destOrd="0" presId="urn:microsoft.com/office/officeart/2008/layout/HalfCircleOrganizationChart"/>
    <dgm:cxn modelId="{D67E3AE9-B973-4D96-93AA-BC6F71C6B195}" type="presParOf" srcId="{D4422433-00E6-49A6-85C0-7D0C6EFDDDA7}" destId="{64D70CED-9EC5-4BDC-8DD0-1C19C14EDD65}" srcOrd="0" destOrd="0" presId="urn:microsoft.com/office/officeart/2008/layout/HalfCircleOrganizationChart"/>
    <dgm:cxn modelId="{DDF1A969-28F1-4838-87B5-D885F92BCEDD}" type="presParOf" srcId="{64D70CED-9EC5-4BDC-8DD0-1C19C14EDD65}" destId="{16C45673-EF16-48BC-84C1-982EE5DEE586}" srcOrd="0" destOrd="0" presId="urn:microsoft.com/office/officeart/2008/layout/HalfCircleOrganizationChart"/>
    <dgm:cxn modelId="{FB128C4D-56AA-4CD9-BF7D-8559843D6546}" type="presParOf" srcId="{16C45673-EF16-48BC-84C1-982EE5DEE586}" destId="{5CF99D90-A4FE-4565-B552-1AB7F093AD84}" srcOrd="0" destOrd="0" presId="urn:microsoft.com/office/officeart/2008/layout/HalfCircleOrganizationChart"/>
    <dgm:cxn modelId="{63433BAF-AD20-4088-AEA8-83980629EB5A}" type="presParOf" srcId="{16C45673-EF16-48BC-84C1-982EE5DEE586}" destId="{17157294-D3CF-4C54-8E50-CA61D7E7D463}" srcOrd="1" destOrd="0" presId="urn:microsoft.com/office/officeart/2008/layout/HalfCircleOrganizationChart"/>
    <dgm:cxn modelId="{393B141B-BFF4-493F-B159-AD5A1987CD2C}" type="presParOf" srcId="{16C45673-EF16-48BC-84C1-982EE5DEE586}" destId="{E510C01D-67E3-4F9F-AA5A-41191BF90CDA}" srcOrd="2" destOrd="0" presId="urn:microsoft.com/office/officeart/2008/layout/HalfCircleOrganizationChart"/>
    <dgm:cxn modelId="{CDBB7101-3FA1-4DBC-95C2-FB9C88D4052A}" type="presParOf" srcId="{16C45673-EF16-48BC-84C1-982EE5DEE586}" destId="{D3F93FB7-27AD-48B1-B20F-54255BBA9F8D}" srcOrd="3" destOrd="0" presId="urn:microsoft.com/office/officeart/2008/layout/HalfCircleOrganizationChart"/>
    <dgm:cxn modelId="{18825770-903A-4B7C-81A2-68557D82C5FF}" type="presParOf" srcId="{64D70CED-9EC5-4BDC-8DD0-1C19C14EDD65}" destId="{D8C9D790-508B-4811-8C05-AB7669E42CA4}" srcOrd="1" destOrd="0" presId="urn:microsoft.com/office/officeart/2008/layout/HalfCircleOrganizationChart"/>
    <dgm:cxn modelId="{FDDBEDB5-5040-4131-9BBF-540B773E2659}" type="presParOf" srcId="{D8C9D790-508B-4811-8C05-AB7669E42CA4}" destId="{89F36364-5A2F-4677-9D48-E2E4973703AE}" srcOrd="0" destOrd="0" presId="urn:microsoft.com/office/officeart/2008/layout/HalfCircleOrganizationChart"/>
    <dgm:cxn modelId="{F2DB55B2-E0D0-4A1B-A44F-7F8F415A3F7A}" type="presParOf" srcId="{D8C9D790-508B-4811-8C05-AB7669E42CA4}" destId="{2A2B7DA2-56B4-4B30-9D74-AF01B9A61BE8}" srcOrd="1" destOrd="0" presId="urn:microsoft.com/office/officeart/2008/layout/HalfCircleOrganizationChart"/>
    <dgm:cxn modelId="{1C496580-3222-4DFF-9215-CEC82353AACB}" type="presParOf" srcId="{2A2B7DA2-56B4-4B30-9D74-AF01B9A61BE8}" destId="{6A82C5D5-2FCA-4645-9D5E-2B544156BCCC}" srcOrd="0" destOrd="0" presId="urn:microsoft.com/office/officeart/2008/layout/HalfCircleOrganizationChart"/>
    <dgm:cxn modelId="{78A963A8-5212-467C-905F-CC3B2B4421E2}" type="presParOf" srcId="{6A82C5D5-2FCA-4645-9D5E-2B544156BCCC}" destId="{7F7DDB20-5577-4C51-9186-7EF98989D022}" srcOrd="0" destOrd="0" presId="urn:microsoft.com/office/officeart/2008/layout/HalfCircleOrganizationChart"/>
    <dgm:cxn modelId="{A20333BB-D63D-44E4-9E66-8161EB517252}" type="presParOf" srcId="{6A82C5D5-2FCA-4645-9D5E-2B544156BCCC}" destId="{20AA2E80-D91B-48A4-B062-3955BFD872DC}" srcOrd="1" destOrd="0" presId="urn:microsoft.com/office/officeart/2008/layout/HalfCircleOrganizationChart"/>
    <dgm:cxn modelId="{BB6E01F5-B6FA-462F-ADD8-B085D473B139}" type="presParOf" srcId="{6A82C5D5-2FCA-4645-9D5E-2B544156BCCC}" destId="{140E3BC1-9CE8-4FE9-8478-9C3B57EC3B30}" srcOrd="2" destOrd="0" presId="urn:microsoft.com/office/officeart/2008/layout/HalfCircleOrganizationChart"/>
    <dgm:cxn modelId="{F6DB6EB2-31C2-46AB-9EC4-047DB530CADC}" type="presParOf" srcId="{6A82C5D5-2FCA-4645-9D5E-2B544156BCCC}" destId="{6476A979-BDA0-425C-A402-311966A41063}" srcOrd="3" destOrd="0" presId="urn:microsoft.com/office/officeart/2008/layout/HalfCircleOrganizationChart"/>
    <dgm:cxn modelId="{4C10E97A-274E-4A4C-A039-4B9C26DB709E}" type="presParOf" srcId="{2A2B7DA2-56B4-4B30-9D74-AF01B9A61BE8}" destId="{2203182F-86C7-42D1-8C6D-0BD09469708F}" srcOrd="1" destOrd="0" presId="urn:microsoft.com/office/officeart/2008/layout/HalfCircleOrganizationChart"/>
    <dgm:cxn modelId="{98DB9903-529B-4C17-9C04-46CF1502DC54}" type="presParOf" srcId="{2A2B7DA2-56B4-4B30-9D74-AF01B9A61BE8}" destId="{7498F58E-C212-4834-AD81-E8F7BD083D53}" srcOrd="2" destOrd="0" presId="urn:microsoft.com/office/officeart/2008/layout/HalfCircleOrganizationChart"/>
    <dgm:cxn modelId="{9F496AFF-F548-4731-95F6-B039789E8B00}" type="presParOf" srcId="{D8C9D790-508B-4811-8C05-AB7669E42CA4}" destId="{74CB2E82-CB9C-4017-A4D1-8D92F0B1A5DB}" srcOrd="2" destOrd="0" presId="urn:microsoft.com/office/officeart/2008/layout/HalfCircleOrganizationChart"/>
    <dgm:cxn modelId="{810A4927-D1D1-40BE-B922-7DE3F32C58A6}" type="presParOf" srcId="{D8C9D790-508B-4811-8C05-AB7669E42CA4}" destId="{3AD3994A-46D9-4CE8-A4F8-1FEA68D0D38D}" srcOrd="3" destOrd="0" presId="urn:microsoft.com/office/officeart/2008/layout/HalfCircleOrganizationChart"/>
    <dgm:cxn modelId="{5222FBE9-1980-4E7B-BDEB-5BB059DB42E6}" type="presParOf" srcId="{3AD3994A-46D9-4CE8-A4F8-1FEA68D0D38D}" destId="{7FDFCF68-8E76-4530-B714-3FA4E5938427}" srcOrd="0" destOrd="0" presId="urn:microsoft.com/office/officeart/2008/layout/HalfCircleOrganizationChart"/>
    <dgm:cxn modelId="{4AFEB7C9-BCA7-4B8B-9354-E41A2742649C}" type="presParOf" srcId="{7FDFCF68-8E76-4530-B714-3FA4E5938427}" destId="{B6017092-338F-49DA-94EC-B59879E7B2EA}" srcOrd="0" destOrd="0" presId="urn:microsoft.com/office/officeart/2008/layout/HalfCircleOrganizationChart"/>
    <dgm:cxn modelId="{5811F75D-EBDA-4C16-B2C4-709EFCB477F1}" type="presParOf" srcId="{7FDFCF68-8E76-4530-B714-3FA4E5938427}" destId="{909E4A61-2A43-4312-8673-15F0EEA6CA91}" srcOrd="1" destOrd="0" presId="urn:microsoft.com/office/officeart/2008/layout/HalfCircleOrganizationChart"/>
    <dgm:cxn modelId="{40B6AA02-D98E-4B2F-8208-9A16770E1FE9}" type="presParOf" srcId="{7FDFCF68-8E76-4530-B714-3FA4E5938427}" destId="{6480B3D7-F647-4184-B5D9-163BF51450EC}" srcOrd="2" destOrd="0" presId="urn:microsoft.com/office/officeart/2008/layout/HalfCircleOrganizationChart"/>
    <dgm:cxn modelId="{B62D4584-198E-49D0-ABAA-1267CBC88815}" type="presParOf" srcId="{7FDFCF68-8E76-4530-B714-3FA4E5938427}" destId="{E7833515-C66B-45FF-AC68-DBDEB5160BCE}" srcOrd="3" destOrd="0" presId="urn:microsoft.com/office/officeart/2008/layout/HalfCircleOrganizationChart"/>
    <dgm:cxn modelId="{7B13B32D-5F22-40CD-851E-F7705C496E09}" type="presParOf" srcId="{3AD3994A-46D9-4CE8-A4F8-1FEA68D0D38D}" destId="{D7DD6FB5-4681-40C5-A951-E4A885D24E97}" srcOrd="1" destOrd="0" presId="urn:microsoft.com/office/officeart/2008/layout/HalfCircleOrganizationChart"/>
    <dgm:cxn modelId="{92906791-9838-46F3-A405-EE967E2D2580}" type="presParOf" srcId="{3AD3994A-46D9-4CE8-A4F8-1FEA68D0D38D}" destId="{D061CC70-8A41-4871-B526-181BF3A079D7}" srcOrd="2" destOrd="0" presId="urn:microsoft.com/office/officeart/2008/layout/HalfCircleOrganizationChart"/>
    <dgm:cxn modelId="{9A8DBE44-041A-4DFB-B930-9EF58FF5DE0C}" type="presParOf" srcId="{D8C9D790-508B-4811-8C05-AB7669E42CA4}" destId="{5458C458-8D0F-44FE-9805-E11C0BD87984}" srcOrd="4" destOrd="0" presId="urn:microsoft.com/office/officeart/2008/layout/HalfCircleOrganizationChart"/>
    <dgm:cxn modelId="{4F5C15A7-ADE5-4D2E-961D-D373D6C1B0DC}" type="presParOf" srcId="{D8C9D790-508B-4811-8C05-AB7669E42CA4}" destId="{A0F2D36E-3B66-4CDD-ABA3-B40D00CD8D3B}" srcOrd="5" destOrd="0" presId="urn:microsoft.com/office/officeart/2008/layout/HalfCircleOrganizationChart"/>
    <dgm:cxn modelId="{52816837-780B-4003-BEF5-3A073E6D6F56}" type="presParOf" srcId="{A0F2D36E-3B66-4CDD-ABA3-B40D00CD8D3B}" destId="{1B6607D9-2E1D-48C2-94E5-1C8E0CFCEC9E}" srcOrd="0" destOrd="0" presId="urn:microsoft.com/office/officeart/2008/layout/HalfCircleOrganizationChart"/>
    <dgm:cxn modelId="{21FBF467-F988-484E-81EE-DA2A73643022}" type="presParOf" srcId="{1B6607D9-2E1D-48C2-94E5-1C8E0CFCEC9E}" destId="{A07F1293-F1C7-4559-9E2A-51B473D573DD}" srcOrd="0" destOrd="0" presId="urn:microsoft.com/office/officeart/2008/layout/HalfCircleOrganizationChart"/>
    <dgm:cxn modelId="{F09299E3-30DE-46F0-86B2-9BAC9BB69FDB}" type="presParOf" srcId="{1B6607D9-2E1D-48C2-94E5-1C8E0CFCEC9E}" destId="{26BB473D-1D7B-4A75-9C97-8DDD149E5BB6}" srcOrd="1" destOrd="0" presId="urn:microsoft.com/office/officeart/2008/layout/HalfCircleOrganizationChart"/>
    <dgm:cxn modelId="{8C264E1B-CC8A-4EC8-9A94-7FC5CEB8E9A6}" type="presParOf" srcId="{1B6607D9-2E1D-48C2-94E5-1C8E0CFCEC9E}" destId="{CF25665A-9801-4575-85D3-7C5113CAACE7}" srcOrd="2" destOrd="0" presId="urn:microsoft.com/office/officeart/2008/layout/HalfCircleOrganizationChart"/>
    <dgm:cxn modelId="{69D3CBA9-7AB2-4218-8547-A9ECB9F074F1}" type="presParOf" srcId="{1B6607D9-2E1D-48C2-94E5-1C8E0CFCEC9E}" destId="{DFDC9447-6BB5-445D-9930-B46214024CEA}" srcOrd="3" destOrd="0" presId="urn:microsoft.com/office/officeart/2008/layout/HalfCircleOrganizationChart"/>
    <dgm:cxn modelId="{4C76E51C-836F-482F-B5E2-E64445652580}" type="presParOf" srcId="{A0F2D36E-3B66-4CDD-ABA3-B40D00CD8D3B}" destId="{A69860B8-008F-426B-A8B5-59AEA6A1DF6F}" srcOrd="1" destOrd="0" presId="urn:microsoft.com/office/officeart/2008/layout/HalfCircleOrganizationChart"/>
    <dgm:cxn modelId="{568FE4A4-E136-49BF-8722-46F025B3C28A}" type="presParOf" srcId="{A0F2D36E-3B66-4CDD-ABA3-B40D00CD8D3B}" destId="{44F99A45-C694-42F0-AE21-1232E00113AD}" srcOrd="2" destOrd="0" presId="urn:microsoft.com/office/officeart/2008/layout/HalfCircleOrganizationChart"/>
    <dgm:cxn modelId="{9B72D597-43E4-4F04-9756-4F5A53BE114B}" type="presParOf" srcId="{64D70CED-9EC5-4BDC-8DD0-1C19C14EDD65}" destId="{E7DDBB80-13E7-429B-AE88-5373F7362164}" srcOrd="2" destOrd="0" presId="urn:microsoft.com/office/officeart/2008/layout/HalfCircleOrganizationChart"/>
    <dgm:cxn modelId="{A986EB9C-45FF-4A9A-A115-EBECB9287B0D}" type="presParOf" srcId="{E7DDBB80-13E7-429B-AE88-5373F7362164}" destId="{63ADB4D1-C5CF-4D39-AC05-9A089DFE90F9}" srcOrd="0" destOrd="0" presId="urn:microsoft.com/office/officeart/2008/layout/HalfCircleOrganizationChart"/>
    <dgm:cxn modelId="{BF2FFE89-0FD1-47D7-8838-405361C1F259}" type="presParOf" srcId="{E7DDBB80-13E7-429B-AE88-5373F7362164}" destId="{2B7BE44B-C524-4C20-BDD8-7636A09D829D}" srcOrd="1" destOrd="0" presId="urn:microsoft.com/office/officeart/2008/layout/HalfCircleOrganizationChart"/>
    <dgm:cxn modelId="{F3157CEC-F530-4AB3-B588-C9F081F9763E}" type="presParOf" srcId="{2B7BE44B-C524-4C20-BDD8-7636A09D829D}" destId="{2439A960-094E-4B1F-A549-D0AB50AA31FB}" srcOrd="0" destOrd="0" presId="urn:microsoft.com/office/officeart/2008/layout/HalfCircleOrganizationChart"/>
    <dgm:cxn modelId="{DB9F4505-ED5F-455D-B173-DB8CC288069A}" type="presParOf" srcId="{2439A960-094E-4B1F-A549-D0AB50AA31FB}" destId="{3784954F-3486-44BD-8C3C-65F7A9F0EDA6}" srcOrd="0" destOrd="0" presId="urn:microsoft.com/office/officeart/2008/layout/HalfCircleOrganizationChart"/>
    <dgm:cxn modelId="{895CF16E-ADDF-46F1-845B-0E7DD72C2A4F}" type="presParOf" srcId="{2439A960-094E-4B1F-A549-D0AB50AA31FB}" destId="{687CC96B-8C21-4593-8B26-32055C958D4A}" srcOrd="1" destOrd="0" presId="urn:microsoft.com/office/officeart/2008/layout/HalfCircleOrganizationChart"/>
    <dgm:cxn modelId="{C37B8DD7-ADE7-41AA-8916-AAC21F6E939D}" type="presParOf" srcId="{2439A960-094E-4B1F-A549-D0AB50AA31FB}" destId="{2B7A4EF6-616C-4F40-A10F-B7E7D299DF69}" srcOrd="2" destOrd="0" presId="urn:microsoft.com/office/officeart/2008/layout/HalfCircleOrganizationChart"/>
    <dgm:cxn modelId="{2B8B913E-6DB2-4F62-BEA6-57321600BE6A}" type="presParOf" srcId="{2439A960-094E-4B1F-A549-D0AB50AA31FB}" destId="{0CADB5DF-F365-4DC3-B3A1-5704612BE882}" srcOrd="3" destOrd="0" presId="urn:microsoft.com/office/officeart/2008/layout/HalfCircleOrganizationChart"/>
    <dgm:cxn modelId="{47F9331A-3A90-4887-B355-5DF359B6D6C1}" type="presParOf" srcId="{2B7BE44B-C524-4C20-BDD8-7636A09D829D}" destId="{48CC1D3C-E292-42C2-9195-EEFBA09752E6}" srcOrd="1" destOrd="0" presId="urn:microsoft.com/office/officeart/2008/layout/HalfCircleOrganizationChart"/>
    <dgm:cxn modelId="{E6C9DD59-7AD2-4C0B-B649-9E148D98DF4C}" type="presParOf" srcId="{2B7BE44B-C524-4C20-BDD8-7636A09D829D}" destId="{29CA1A9F-4DA7-4FF4-A773-89EBCC93903D}" srcOrd="2" destOrd="0" presId="urn:microsoft.com/office/officeart/2008/layout/HalfCircle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DB4D1-C5CF-4D39-AC05-9A089DFE90F9}">
      <dsp:nvSpPr>
        <dsp:cNvPr id="0" name=""/>
        <dsp:cNvSpPr/>
      </dsp:nvSpPr>
      <dsp:spPr>
        <a:xfrm>
          <a:off x="4541378" y="1049125"/>
          <a:ext cx="868821" cy="628063"/>
        </a:xfrm>
        <a:custGeom>
          <a:avLst/>
          <a:gdLst/>
          <a:ahLst/>
          <a:cxnLst/>
          <a:rect l="0" t="0" r="0" b="0"/>
          <a:pathLst>
            <a:path>
              <a:moveTo>
                <a:pt x="868821" y="0"/>
              </a:moveTo>
              <a:lnTo>
                <a:pt x="868821" y="628063"/>
              </a:lnTo>
              <a:lnTo>
                <a:pt x="0" y="62806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58C458-8D0F-44FE-9805-E11C0BD87984}">
      <dsp:nvSpPr>
        <dsp:cNvPr id="0" name=""/>
        <dsp:cNvSpPr/>
      </dsp:nvSpPr>
      <dsp:spPr>
        <a:xfrm>
          <a:off x="5410199" y="1049125"/>
          <a:ext cx="2533191" cy="1926062"/>
        </a:xfrm>
        <a:custGeom>
          <a:avLst/>
          <a:gdLst/>
          <a:ahLst/>
          <a:cxnLst/>
          <a:rect l="0" t="0" r="0" b="0"/>
          <a:pathLst>
            <a:path>
              <a:moveTo>
                <a:pt x="0" y="0"/>
              </a:moveTo>
              <a:lnTo>
                <a:pt x="0" y="1706240"/>
              </a:lnTo>
              <a:lnTo>
                <a:pt x="2533191" y="1706240"/>
              </a:lnTo>
              <a:lnTo>
                <a:pt x="2533191" y="192606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B2E82-CB9C-4017-A4D1-8D92F0B1A5DB}">
      <dsp:nvSpPr>
        <dsp:cNvPr id="0" name=""/>
        <dsp:cNvSpPr/>
      </dsp:nvSpPr>
      <dsp:spPr>
        <a:xfrm>
          <a:off x="5364479" y="1049125"/>
          <a:ext cx="91440" cy="1926062"/>
        </a:xfrm>
        <a:custGeom>
          <a:avLst/>
          <a:gdLst/>
          <a:ahLst/>
          <a:cxnLst/>
          <a:rect l="0" t="0" r="0" b="0"/>
          <a:pathLst>
            <a:path>
              <a:moveTo>
                <a:pt x="45720" y="0"/>
              </a:moveTo>
              <a:lnTo>
                <a:pt x="45720" y="192606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F36364-5A2F-4677-9D48-E2E4973703AE}">
      <dsp:nvSpPr>
        <dsp:cNvPr id="0" name=""/>
        <dsp:cNvSpPr/>
      </dsp:nvSpPr>
      <dsp:spPr>
        <a:xfrm>
          <a:off x="2877008" y="1049125"/>
          <a:ext cx="2533191" cy="1926062"/>
        </a:xfrm>
        <a:custGeom>
          <a:avLst/>
          <a:gdLst/>
          <a:ahLst/>
          <a:cxnLst/>
          <a:rect l="0" t="0" r="0" b="0"/>
          <a:pathLst>
            <a:path>
              <a:moveTo>
                <a:pt x="2533191" y="0"/>
              </a:moveTo>
              <a:lnTo>
                <a:pt x="2533191" y="1706240"/>
              </a:lnTo>
              <a:lnTo>
                <a:pt x="0" y="1706240"/>
              </a:lnTo>
              <a:lnTo>
                <a:pt x="0" y="192606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57294-D3CF-4C54-8E50-CA61D7E7D463}">
      <dsp:nvSpPr>
        <dsp:cNvPr id="0" name=""/>
        <dsp:cNvSpPr/>
      </dsp:nvSpPr>
      <dsp:spPr>
        <a:xfrm>
          <a:off x="4886813" y="2351"/>
          <a:ext cx="1046773" cy="10467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10C01D-67E3-4F9F-AA5A-41191BF90CDA}">
      <dsp:nvSpPr>
        <dsp:cNvPr id="0" name=""/>
        <dsp:cNvSpPr/>
      </dsp:nvSpPr>
      <dsp:spPr>
        <a:xfrm>
          <a:off x="4886813" y="2351"/>
          <a:ext cx="1046773" cy="10467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99D90-A4FE-4565-B552-1AB7F093AD84}">
      <dsp:nvSpPr>
        <dsp:cNvPr id="0" name=""/>
        <dsp:cNvSpPr/>
      </dsp:nvSpPr>
      <dsp:spPr>
        <a:xfrm>
          <a:off x="4363426" y="190770"/>
          <a:ext cx="2093546" cy="66993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kern="1200" dirty="0">
              <a:solidFill>
                <a:srgbClr val="FF0000"/>
              </a:solidFill>
            </a:rPr>
            <a:t>Research Question</a:t>
          </a:r>
          <a:endParaRPr lang="he-IL" sz="2200" kern="1200" dirty="0">
            <a:solidFill>
              <a:srgbClr val="FF0000"/>
            </a:solidFill>
          </a:endParaRPr>
        </a:p>
      </dsp:txBody>
      <dsp:txXfrm>
        <a:off x="4363426" y="190770"/>
        <a:ext cx="2093546" cy="669934"/>
      </dsp:txXfrm>
    </dsp:sp>
    <dsp:sp modelId="{20AA2E80-D91B-48A4-B062-3955BFD872DC}">
      <dsp:nvSpPr>
        <dsp:cNvPr id="0" name=""/>
        <dsp:cNvSpPr/>
      </dsp:nvSpPr>
      <dsp:spPr>
        <a:xfrm>
          <a:off x="2353621" y="2975187"/>
          <a:ext cx="1046773" cy="10467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0E3BC1-9CE8-4FE9-8478-9C3B57EC3B30}">
      <dsp:nvSpPr>
        <dsp:cNvPr id="0" name=""/>
        <dsp:cNvSpPr/>
      </dsp:nvSpPr>
      <dsp:spPr>
        <a:xfrm>
          <a:off x="2353621" y="2975187"/>
          <a:ext cx="1046773" cy="10467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7DDB20-5577-4C51-9186-7EF98989D022}">
      <dsp:nvSpPr>
        <dsp:cNvPr id="0" name=""/>
        <dsp:cNvSpPr/>
      </dsp:nvSpPr>
      <dsp:spPr>
        <a:xfrm>
          <a:off x="1830235" y="3163607"/>
          <a:ext cx="2093546" cy="66993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kern="1200" dirty="0">
              <a:solidFill>
                <a:srgbClr val="FF0000"/>
              </a:solidFill>
            </a:rPr>
            <a:t>Cleaning the data</a:t>
          </a:r>
          <a:endParaRPr lang="he-IL" sz="2200" kern="1200" dirty="0">
            <a:solidFill>
              <a:srgbClr val="FF0000"/>
            </a:solidFill>
          </a:endParaRPr>
        </a:p>
      </dsp:txBody>
      <dsp:txXfrm>
        <a:off x="1830235" y="3163607"/>
        <a:ext cx="2093546" cy="669934"/>
      </dsp:txXfrm>
    </dsp:sp>
    <dsp:sp modelId="{909E4A61-2A43-4312-8673-15F0EEA6CA91}">
      <dsp:nvSpPr>
        <dsp:cNvPr id="0" name=""/>
        <dsp:cNvSpPr/>
      </dsp:nvSpPr>
      <dsp:spPr>
        <a:xfrm>
          <a:off x="4886813" y="2975187"/>
          <a:ext cx="1046773" cy="10467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80B3D7-F647-4184-B5D9-163BF51450EC}">
      <dsp:nvSpPr>
        <dsp:cNvPr id="0" name=""/>
        <dsp:cNvSpPr/>
      </dsp:nvSpPr>
      <dsp:spPr>
        <a:xfrm>
          <a:off x="4886813" y="2975187"/>
          <a:ext cx="1046773" cy="10467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17092-338F-49DA-94EC-B59879E7B2EA}">
      <dsp:nvSpPr>
        <dsp:cNvPr id="0" name=""/>
        <dsp:cNvSpPr/>
      </dsp:nvSpPr>
      <dsp:spPr>
        <a:xfrm>
          <a:off x="4363426" y="3163607"/>
          <a:ext cx="2093546" cy="66993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kern="1200" dirty="0">
              <a:solidFill>
                <a:srgbClr val="FF0000"/>
              </a:solidFill>
            </a:rPr>
            <a:t>Visualizations</a:t>
          </a:r>
          <a:endParaRPr lang="he-IL" sz="2200" kern="1200" dirty="0">
            <a:solidFill>
              <a:srgbClr val="FF0000"/>
            </a:solidFill>
          </a:endParaRPr>
        </a:p>
      </dsp:txBody>
      <dsp:txXfrm>
        <a:off x="4363426" y="3163607"/>
        <a:ext cx="2093546" cy="669934"/>
      </dsp:txXfrm>
    </dsp:sp>
    <dsp:sp modelId="{26BB473D-1D7B-4A75-9C97-8DDD149E5BB6}">
      <dsp:nvSpPr>
        <dsp:cNvPr id="0" name=""/>
        <dsp:cNvSpPr/>
      </dsp:nvSpPr>
      <dsp:spPr>
        <a:xfrm>
          <a:off x="7420004" y="2975187"/>
          <a:ext cx="1046773" cy="10467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5665A-9801-4575-85D3-7C5113CAACE7}">
      <dsp:nvSpPr>
        <dsp:cNvPr id="0" name=""/>
        <dsp:cNvSpPr/>
      </dsp:nvSpPr>
      <dsp:spPr>
        <a:xfrm>
          <a:off x="7420004" y="2975187"/>
          <a:ext cx="1046773" cy="10467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7F1293-F1C7-4559-9E2A-51B473D573DD}">
      <dsp:nvSpPr>
        <dsp:cNvPr id="0" name=""/>
        <dsp:cNvSpPr/>
      </dsp:nvSpPr>
      <dsp:spPr>
        <a:xfrm>
          <a:off x="6896618" y="3163607"/>
          <a:ext cx="2093546" cy="66993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kern="1200" dirty="0">
              <a:solidFill>
                <a:srgbClr val="FF0000"/>
              </a:solidFill>
            </a:rPr>
            <a:t>Machine Learning </a:t>
          </a:r>
          <a:endParaRPr lang="he-IL" sz="2200" kern="1200" dirty="0">
            <a:solidFill>
              <a:srgbClr val="FF0000"/>
            </a:solidFill>
          </a:endParaRPr>
        </a:p>
      </dsp:txBody>
      <dsp:txXfrm>
        <a:off x="6896618" y="3163607"/>
        <a:ext cx="2093546" cy="669934"/>
      </dsp:txXfrm>
    </dsp:sp>
    <dsp:sp modelId="{687CC96B-8C21-4593-8B26-32055C958D4A}">
      <dsp:nvSpPr>
        <dsp:cNvPr id="0" name=""/>
        <dsp:cNvSpPr/>
      </dsp:nvSpPr>
      <dsp:spPr>
        <a:xfrm>
          <a:off x="3620217" y="1488769"/>
          <a:ext cx="1046773" cy="10467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A4EF6-616C-4F40-A10F-B7E7D299DF69}">
      <dsp:nvSpPr>
        <dsp:cNvPr id="0" name=""/>
        <dsp:cNvSpPr/>
      </dsp:nvSpPr>
      <dsp:spPr>
        <a:xfrm>
          <a:off x="3620217" y="1488769"/>
          <a:ext cx="1046773" cy="10467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84954F-3486-44BD-8C3C-65F7A9F0EDA6}">
      <dsp:nvSpPr>
        <dsp:cNvPr id="0" name=""/>
        <dsp:cNvSpPr/>
      </dsp:nvSpPr>
      <dsp:spPr>
        <a:xfrm>
          <a:off x="3096830" y="1677189"/>
          <a:ext cx="2093546" cy="66993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kern="1200" dirty="0">
              <a:solidFill>
                <a:srgbClr val="FF0000"/>
              </a:solidFill>
            </a:rPr>
            <a:t>Collecting Data</a:t>
          </a:r>
          <a:endParaRPr lang="he-IL" sz="2200" kern="1200" dirty="0">
            <a:solidFill>
              <a:srgbClr val="FF0000"/>
            </a:solidFill>
          </a:endParaRPr>
        </a:p>
      </dsp:txBody>
      <dsp:txXfrm>
        <a:off x="3096830" y="1677189"/>
        <a:ext cx="2093546" cy="66993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1T14:03:04.654"/>
    </inkml:context>
    <inkml:brush xml:id="br0">
      <inkml:brushProperty name="width" value="0.05" units="cm"/>
      <inkml:brushProperty name="height" value="0.05" units="cm"/>
      <inkml:brushProperty name="ignorePressure" value="1"/>
    </inkml:brush>
  </inkml:definitions>
  <inkml:trace contextRef="#ctx0" brushRef="#br0">87 3626,'-75'-313,"75"312,-4-14,1 0,1-1,0 0,2 0,-1 1,2-1,0 0,1 0,0 1,2-1,0 1,0 0,8-17,10-15,2 0,48-69,-63 102,104-155,7 5,7 5,286-273,289-147,-613 508,440-306,-362 275,238-105,-141 94,5 12,4 11,424-81,-385 121,1 13,485 5,-228 38,-562-6,1 0,-1 1,0 1,0 0,0 0,0 0,0 1,0 0,0 0,7 6,6 4,39 33,4 3,-42-33,0 1,-2 1,20 21,27 25,-23-23,70 84,-45-45,514 524,-423-455,328 234,-437-350,2-3,0-2,2-2,61 19,-60-27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1T14:03:05.660"/>
    </inkml:context>
    <inkml:brush xml:id="br0">
      <inkml:brushProperty name="width" value="0.05" units="cm"/>
      <inkml:brushProperty name="height" value="0.05" units="cm"/>
      <inkml:brushProperty name="ignorePressure" value="1"/>
    </inkml:brush>
  </inkml:definitions>
  <inkml:trace contextRef="#ctx0" brushRef="#br0">3167 732,'0'-1,"0"1,0-1,0 0,-1 0,1 1,0-1,0 0,-1 1,1-1,0 0,-1 1,1-1,-1 0,1 1,-1-1,1 1,-1-1,1 1,-1-1,1 1,-2-1,-2-3,-191-161,160 135,-20-18,-85-96,129 131,0 0,-1 0,0 1,-1 1,-1 0,0 1,0 0,-1 1,-20-9,-51-16,-122-29,90 29,44 14,0 4,-2 2,-77-2,-230 7,364 9,0 1,0 1,0 0,0 2,0 0,0 1,1 1,0 1,-28 14,-58 38,-98 75,109-63,4 4,3 4,4 3,-92 118,-164 234,316-407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D47FA7A-1C6B-4477-9A24-D04806957C57}" type="datetimeFigureOut">
              <a:rPr lang="en-US" smtClean="0"/>
              <a:t>6/28/2021</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60B63E61-2BA2-439A-8C1B-E685CC637187}" type="slidenum">
              <a:rPr lang="en-US" smtClean="0"/>
              <a:t>‹#›</a:t>
            </a:fld>
            <a:endParaRPr lang="en-US"/>
          </a:p>
        </p:txBody>
      </p:sp>
    </p:spTree>
    <p:extLst>
      <p:ext uri="{BB962C8B-B14F-4D97-AF65-F5344CB8AC3E}">
        <p14:creationId xmlns:p14="http://schemas.microsoft.com/office/powerpoint/2010/main" val="318538906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60B63E61-2BA2-439A-8C1B-E685CC637187}" type="slidenum">
              <a:rPr lang="en-US" smtClean="0"/>
              <a:t>22</a:t>
            </a:fld>
            <a:endParaRPr lang="en-US"/>
          </a:p>
        </p:txBody>
      </p:sp>
    </p:spTree>
    <p:extLst>
      <p:ext uri="{BB962C8B-B14F-4D97-AF65-F5344CB8AC3E}">
        <p14:creationId xmlns:p14="http://schemas.microsoft.com/office/powerpoint/2010/main" val="1921110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11"/>
          </p:nvPr>
        </p:nvSpPr>
        <p:spPr>
          <a:xfrm>
            <a:off x="1371600" y="4323845"/>
            <a:ext cx="6400800" cy="365125"/>
          </a:xfrm>
        </p:spPr>
        <p:txBody>
          <a:bodyPr/>
          <a:lstStyle/>
          <a:p>
            <a:endParaRPr lang="he-IL"/>
          </a:p>
        </p:txBody>
      </p:sp>
      <p:sp>
        <p:nvSpPr>
          <p:cNvPr id="6" name="Slide Number Placeholder 5"/>
          <p:cNvSpPr>
            <a:spLocks noGrp="1"/>
          </p:cNvSpPr>
          <p:nvPr>
            <p:ph type="sldNum" sz="quarter" idx="12"/>
          </p:nvPr>
        </p:nvSpPr>
        <p:spPr>
          <a:xfrm>
            <a:off x="8077200" y="1430866"/>
            <a:ext cx="2743200" cy="365125"/>
          </a:xfrm>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3150894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96178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980929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CB14EB08-0F13-483C-A0C9-C5CFD1EC4669}" type="slidenum">
              <a:rPr lang="he-IL" smtClean="0"/>
              <a:t>‹#›</a:t>
            </a:fld>
            <a:endParaRPr lang="he-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1503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a:xfrm>
            <a:off x="685800" y="378883"/>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310806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4102458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1927389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128456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11"/>
          </p:nvPr>
        </p:nvSpPr>
        <p:spPr>
          <a:xfrm>
            <a:off x="685800" y="381000"/>
            <a:ext cx="6991492" cy="36512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199613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88366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11"/>
          </p:nvPr>
        </p:nvSpPr>
        <p:spPr>
          <a:xfrm>
            <a:off x="685800" y="381001"/>
            <a:ext cx="6991492" cy="36406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7691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865916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7156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349859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228530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3044917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19BE3-4075-4311-8589-7E72FC23C2B8}" type="datetimeFigureOut">
              <a:rPr lang="he-IL" smtClean="0"/>
              <a:t>י"ח/תמוז/תשפ"א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B14EB08-0F13-483C-A0C9-C5CFD1EC4669}" type="slidenum">
              <a:rPr lang="he-IL" smtClean="0"/>
              <a:t>‹#›</a:t>
            </a:fld>
            <a:endParaRPr lang="he-IL"/>
          </a:p>
        </p:txBody>
      </p:sp>
    </p:spTree>
    <p:extLst>
      <p:ext uri="{BB962C8B-B14F-4D97-AF65-F5344CB8AC3E}">
        <p14:creationId xmlns:p14="http://schemas.microsoft.com/office/powerpoint/2010/main" val="67496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419BE3-4075-4311-8589-7E72FC23C2B8}" type="datetimeFigureOut">
              <a:rPr lang="he-IL" smtClean="0"/>
              <a:t>י"ח/תמוז/תשפ"א</a:t>
            </a:fld>
            <a:endParaRPr lang="he-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14EB08-0F13-483C-A0C9-C5CFD1EC4669}" type="slidenum">
              <a:rPr lang="he-IL" smtClean="0"/>
              <a:t>‹#›</a:t>
            </a:fld>
            <a:endParaRPr lang="he-IL"/>
          </a:p>
        </p:txBody>
      </p:sp>
    </p:spTree>
    <p:extLst>
      <p:ext uri="{BB962C8B-B14F-4D97-AF65-F5344CB8AC3E}">
        <p14:creationId xmlns:p14="http://schemas.microsoft.com/office/powerpoint/2010/main" val="314375891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customXml" Target="../ink/ink2.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A59F-8BFF-4B40-862C-60153E280664}"/>
              </a:ext>
            </a:extLst>
          </p:cNvPr>
          <p:cNvSpPr>
            <a:spLocks noGrp="1"/>
          </p:cNvSpPr>
          <p:nvPr>
            <p:ph type="ctrTitle"/>
          </p:nvPr>
        </p:nvSpPr>
        <p:spPr>
          <a:xfrm>
            <a:off x="-247107" y="707867"/>
            <a:ext cx="12686214" cy="809392"/>
          </a:xfrm>
        </p:spPr>
        <p:txBody>
          <a:bodyPr>
            <a:noAutofit/>
          </a:bodyPr>
          <a:lstStyle/>
          <a:p>
            <a:pPr algn="ctr"/>
            <a:r>
              <a:rPr lang="en-US" sz="3200" b="1" dirty="0"/>
              <a:t>is </a:t>
            </a:r>
            <a:r>
              <a:rPr lang="en-US" sz="3200" b="1" dirty="0">
                <a:latin typeface="+mn-lt"/>
              </a:rPr>
              <a:t>There a connection between</a:t>
            </a:r>
            <a:br>
              <a:rPr lang="en-US" sz="3200" b="1" dirty="0">
                <a:latin typeface="+mn-lt"/>
              </a:rPr>
            </a:br>
            <a:r>
              <a:rPr lang="en-US" sz="3200" b="1" dirty="0">
                <a:latin typeface="+mn-lt"/>
              </a:rPr>
              <a:t> Social-economic status   </a:t>
            </a:r>
            <a:endParaRPr lang="he-IL" sz="3200" b="1" dirty="0">
              <a:latin typeface="+mn-lt"/>
            </a:endParaRPr>
          </a:p>
        </p:txBody>
      </p:sp>
      <p:sp>
        <p:nvSpPr>
          <p:cNvPr id="3" name="Subtitle 2">
            <a:extLst>
              <a:ext uri="{FF2B5EF4-FFF2-40B4-BE49-F238E27FC236}">
                <a16:creationId xmlns:a16="http://schemas.microsoft.com/office/drawing/2014/main" id="{90B31BD8-6CB6-41A6-B99D-25D0E5113875}"/>
              </a:ext>
            </a:extLst>
          </p:cNvPr>
          <p:cNvSpPr>
            <a:spLocks noGrp="1"/>
          </p:cNvSpPr>
          <p:nvPr>
            <p:ph type="subTitle" idx="1"/>
          </p:nvPr>
        </p:nvSpPr>
        <p:spPr>
          <a:xfrm>
            <a:off x="3737309" y="1429287"/>
            <a:ext cx="9448800" cy="1387271"/>
          </a:xfrm>
        </p:spPr>
        <p:txBody>
          <a:bodyPr>
            <a:normAutofit/>
          </a:bodyPr>
          <a:lstStyle/>
          <a:p>
            <a:r>
              <a:rPr lang="en-US" sz="3200" b="1" dirty="0">
                <a:latin typeface="Century Gothic (Headings)"/>
              </a:rPr>
              <a:t>TO COVID-19 SPREAD?</a:t>
            </a:r>
            <a:endParaRPr lang="he-IL" sz="3200" b="1" dirty="0">
              <a:latin typeface="Century Gothic (Headings)"/>
            </a:endParaRPr>
          </a:p>
        </p:txBody>
      </p:sp>
      <p:pic>
        <p:nvPicPr>
          <p:cNvPr id="5" name="Picture 4">
            <a:extLst>
              <a:ext uri="{FF2B5EF4-FFF2-40B4-BE49-F238E27FC236}">
                <a16:creationId xmlns:a16="http://schemas.microsoft.com/office/drawing/2014/main" id="{4C6E3453-C78E-4A65-85F2-EEF08DB6667C}"/>
              </a:ext>
            </a:extLst>
          </p:cNvPr>
          <p:cNvPicPr>
            <a:picLocks noChangeAspect="1"/>
          </p:cNvPicPr>
          <p:nvPr/>
        </p:nvPicPr>
        <p:blipFill>
          <a:blip r:embed="rId2"/>
          <a:stretch>
            <a:fillRect/>
          </a:stretch>
        </p:blipFill>
        <p:spPr>
          <a:xfrm>
            <a:off x="937098" y="2722883"/>
            <a:ext cx="5158902" cy="2894646"/>
          </a:xfrm>
          <a:prstGeom prst="rect">
            <a:avLst/>
          </a:prstGeom>
          <a:ln>
            <a:noFill/>
          </a:ln>
          <a:effectLst>
            <a:softEdge rad="112500"/>
          </a:effectLst>
        </p:spPr>
      </p:pic>
      <p:pic>
        <p:nvPicPr>
          <p:cNvPr id="7" name="Picture 6">
            <a:extLst>
              <a:ext uri="{FF2B5EF4-FFF2-40B4-BE49-F238E27FC236}">
                <a16:creationId xmlns:a16="http://schemas.microsoft.com/office/drawing/2014/main" id="{EC1562FD-FC5A-4FCF-B7B8-2F69F2EF3556}"/>
              </a:ext>
            </a:extLst>
          </p:cNvPr>
          <p:cNvPicPr>
            <a:picLocks noChangeAspect="1"/>
          </p:cNvPicPr>
          <p:nvPr/>
        </p:nvPicPr>
        <p:blipFill>
          <a:blip r:embed="rId3"/>
          <a:stretch>
            <a:fillRect/>
          </a:stretch>
        </p:blipFill>
        <p:spPr>
          <a:xfrm>
            <a:off x="6942204" y="2772991"/>
            <a:ext cx="3701611" cy="2794430"/>
          </a:xfrm>
          <a:prstGeom prst="rect">
            <a:avLst/>
          </a:prstGeom>
          <a:ln>
            <a:noFill/>
          </a:ln>
          <a:effectLst>
            <a:softEdge rad="112500"/>
          </a:effectLst>
        </p:spPr>
      </p:pic>
      <p:sp>
        <p:nvSpPr>
          <p:cNvPr id="8" name="Subtitle 2">
            <a:extLst>
              <a:ext uri="{FF2B5EF4-FFF2-40B4-BE49-F238E27FC236}">
                <a16:creationId xmlns:a16="http://schemas.microsoft.com/office/drawing/2014/main" id="{2A116B5B-70A1-4FF2-A795-1182F237EBCC}"/>
              </a:ext>
            </a:extLst>
          </p:cNvPr>
          <p:cNvSpPr txBox="1">
            <a:spLocks/>
          </p:cNvSpPr>
          <p:nvPr/>
        </p:nvSpPr>
        <p:spPr>
          <a:xfrm>
            <a:off x="3926565" y="2238679"/>
            <a:ext cx="9070287" cy="4154088"/>
          </a:xfrm>
          <a:prstGeom prst="rect">
            <a:avLst/>
          </a:prstGeom>
        </p:spPr>
        <p:txBody>
          <a:bodyPr vert="horz" lIns="91440" tIns="45720" rIns="91440" bIns="45720" rtlCol="0">
            <a:normAutofit/>
          </a:bodyPr>
          <a:lstStyle>
            <a:lvl1pPr marL="0" indent="0" algn="l" defTabSz="914400" rtl="1"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solidFill>
                  <a:srgbClr val="FF0000"/>
                </a:solidFill>
                <a:effectLst>
                  <a:outerShdw blurRad="38100" dist="38100" dir="2700000" algn="tl">
                    <a:srgbClr val="000000">
                      <a:alpha val="43137"/>
                    </a:srgbClr>
                  </a:outerShdw>
                </a:effectLst>
                <a:latin typeface="Century Gothic (Headings)"/>
              </a:rPr>
              <a:t>Adi Levy &amp; Daniel Markov</a:t>
            </a:r>
          </a:p>
        </p:txBody>
      </p:sp>
    </p:spTree>
    <p:extLst>
      <p:ext uri="{BB962C8B-B14F-4D97-AF65-F5344CB8AC3E}">
        <p14:creationId xmlns:p14="http://schemas.microsoft.com/office/powerpoint/2010/main" val="338975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C677-246D-4E39-B170-6D47825B4D61}"/>
              </a:ext>
            </a:extLst>
          </p:cNvPr>
          <p:cNvSpPr>
            <a:spLocks noGrp="1"/>
          </p:cNvSpPr>
          <p:nvPr>
            <p:ph type="title"/>
          </p:nvPr>
        </p:nvSpPr>
        <p:spPr>
          <a:xfrm>
            <a:off x="1790700" y="0"/>
            <a:ext cx="8610600" cy="1266395"/>
          </a:xfrm>
        </p:spPr>
        <p:txBody>
          <a:bodyPr>
            <a:normAutofit/>
          </a:bodyPr>
          <a:lstStyle/>
          <a:p>
            <a:pPr algn="ctr"/>
            <a:r>
              <a:rPr lang="en-US" sz="3600" b="1" dirty="0"/>
              <a:t>Visualization </a:t>
            </a:r>
          </a:p>
        </p:txBody>
      </p:sp>
      <p:sp>
        <p:nvSpPr>
          <p:cNvPr id="3" name="Content Placeholder 2">
            <a:extLst>
              <a:ext uri="{FF2B5EF4-FFF2-40B4-BE49-F238E27FC236}">
                <a16:creationId xmlns:a16="http://schemas.microsoft.com/office/drawing/2014/main" id="{9572F745-BBBD-43FD-90F6-790AB12BC1BB}"/>
              </a:ext>
            </a:extLst>
          </p:cNvPr>
          <p:cNvSpPr>
            <a:spLocks noGrp="1"/>
          </p:cNvSpPr>
          <p:nvPr>
            <p:ph idx="1"/>
          </p:nvPr>
        </p:nvSpPr>
        <p:spPr>
          <a:xfrm>
            <a:off x="0" y="1040463"/>
            <a:ext cx="11849100" cy="4197362"/>
          </a:xfrm>
        </p:spPr>
        <p:txBody>
          <a:bodyPr/>
          <a:lstStyle/>
          <a:p>
            <a:pPr marL="0" indent="0" algn="ctr">
              <a:buNone/>
            </a:pPr>
            <a:r>
              <a:rPr lang="en-US" b="1" u="sng" dirty="0">
                <a:solidFill>
                  <a:srgbClr val="00B0F0"/>
                </a:solidFill>
              </a:rPr>
              <a:t>Our graphs will compare between high and low social economic rate cities.</a:t>
            </a:r>
          </a:p>
          <a:p>
            <a:pPr marL="0" indent="0" algn="l">
              <a:buNone/>
            </a:pPr>
            <a:r>
              <a:rPr lang="en-US" dirty="0"/>
              <a:t>At first, we wanted to check if there’s a connection between number of tests that people took in low\high social economic rate cities.</a:t>
            </a:r>
          </a:p>
          <a:p>
            <a:pPr marL="0" indent="0" algn="l">
              <a:buNone/>
            </a:pPr>
            <a:r>
              <a:rPr lang="en-US" dirty="0"/>
              <a:t>Here is the graph, It shows that we have connection between the things. </a:t>
            </a:r>
          </a:p>
          <a:p>
            <a:pPr marL="0" indent="0" algn="l">
              <a:buNone/>
            </a:pPr>
            <a:r>
              <a:rPr lang="en-US" dirty="0"/>
              <a:t>As we can see the number of tests per person is almost 2 in the high economic rate and at low economic rate city is roughly 1.5-1.6 per person.</a:t>
            </a:r>
          </a:p>
          <a:p>
            <a:pPr marL="0" indent="0" algn="l">
              <a:buNone/>
            </a:pPr>
            <a:r>
              <a:rPr lang="en-US" dirty="0"/>
              <a:t>Left Side- High social economic rated.</a:t>
            </a:r>
          </a:p>
          <a:p>
            <a:pPr marL="0" indent="0" algn="l">
              <a:buNone/>
            </a:pPr>
            <a:r>
              <a:rPr lang="en-US" dirty="0"/>
              <a:t>Right Side- Low social economic rated.</a:t>
            </a:r>
          </a:p>
          <a:p>
            <a:pPr marL="0" indent="0" algn="l">
              <a:buNone/>
            </a:pPr>
            <a:endParaRPr lang="en-US" dirty="0"/>
          </a:p>
        </p:txBody>
      </p:sp>
      <p:pic>
        <p:nvPicPr>
          <p:cNvPr id="5" name="Picture 4">
            <a:extLst>
              <a:ext uri="{FF2B5EF4-FFF2-40B4-BE49-F238E27FC236}">
                <a16:creationId xmlns:a16="http://schemas.microsoft.com/office/drawing/2014/main" id="{2A0D991D-C8D4-4C5A-9524-AD11EAC7D6C2}"/>
              </a:ext>
            </a:extLst>
          </p:cNvPr>
          <p:cNvPicPr>
            <a:picLocks noChangeAspect="1"/>
          </p:cNvPicPr>
          <p:nvPr/>
        </p:nvPicPr>
        <p:blipFill rotWithShape="1">
          <a:blip r:embed="rId2"/>
          <a:srcRect l="321" t="2007" r="291" b="-634"/>
          <a:stretch/>
        </p:blipFill>
        <p:spPr>
          <a:xfrm>
            <a:off x="5410698" y="3331344"/>
            <a:ext cx="6671811" cy="3451195"/>
          </a:xfrm>
          <a:prstGeom prst="rect">
            <a:avLst/>
          </a:prstGeom>
        </p:spPr>
      </p:pic>
    </p:spTree>
    <p:extLst>
      <p:ext uri="{BB962C8B-B14F-4D97-AF65-F5344CB8AC3E}">
        <p14:creationId xmlns:p14="http://schemas.microsoft.com/office/powerpoint/2010/main" val="247765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C677-246D-4E39-B170-6D47825B4D61}"/>
              </a:ext>
            </a:extLst>
          </p:cNvPr>
          <p:cNvSpPr>
            <a:spLocks noGrp="1"/>
          </p:cNvSpPr>
          <p:nvPr>
            <p:ph type="title"/>
          </p:nvPr>
        </p:nvSpPr>
        <p:spPr>
          <a:xfrm>
            <a:off x="1590582" y="0"/>
            <a:ext cx="8610600" cy="1293028"/>
          </a:xfrm>
        </p:spPr>
        <p:txBody>
          <a:bodyPr/>
          <a:lstStyle/>
          <a:p>
            <a:pPr algn="ctr"/>
            <a:r>
              <a:rPr lang="en-US" b="1" dirty="0"/>
              <a:t>Visualization</a:t>
            </a:r>
            <a:r>
              <a:rPr lang="en-US" dirty="0"/>
              <a:t> </a:t>
            </a:r>
          </a:p>
        </p:txBody>
      </p:sp>
      <p:sp>
        <p:nvSpPr>
          <p:cNvPr id="3" name="Content Placeholder 2">
            <a:extLst>
              <a:ext uri="{FF2B5EF4-FFF2-40B4-BE49-F238E27FC236}">
                <a16:creationId xmlns:a16="http://schemas.microsoft.com/office/drawing/2014/main" id="{9572F745-BBBD-43FD-90F6-790AB12BC1BB}"/>
              </a:ext>
            </a:extLst>
          </p:cNvPr>
          <p:cNvSpPr>
            <a:spLocks noGrp="1"/>
          </p:cNvSpPr>
          <p:nvPr>
            <p:ph idx="1"/>
          </p:nvPr>
        </p:nvSpPr>
        <p:spPr>
          <a:xfrm>
            <a:off x="342900" y="1086183"/>
            <a:ext cx="11506200" cy="4685634"/>
          </a:xfrm>
        </p:spPr>
        <p:txBody>
          <a:bodyPr/>
          <a:lstStyle/>
          <a:p>
            <a:pPr marL="0" indent="0" algn="ctr">
              <a:lnSpc>
                <a:spcPct val="150000"/>
              </a:lnSpc>
              <a:buNone/>
            </a:pPr>
            <a:r>
              <a:rPr lang="en-US" b="1" u="sng" dirty="0">
                <a:solidFill>
                  <a:srgbClr val="00B0F0"/>
                </a:solidFill>
              </a:rPr>
              <a:t>This graph will compare between low and high rated cities in verified percentage</a:t>
            </a:r>
          </a:p>
          <a:p>
            <a:pPr marL="0" indent="0" algn="l">
              <a:lnSpc>
                <a:spcPct val="150000"/>
              </a:lnSpc>
              <a:buNone/>
            </a:pPr>
            <a:r>
              <a:rPr lang="en-US" dirty="0"/>
              <a:t>We can see clearly that low social economic rate cities have higher percentage than the high rated.</a:t>
            </a:r>
          </a:p>
          <a:p>
            <a:pPr marL="0" indent="0" algn="l">
              <a:buNone/>
            </a:pPr>
            <a:endParaRPr lang="en-US" dirty="0"/>
          </a:p>
          <a:p>
            <a:pPr marL="0" indent="0" algn="l">
              <a:buNone/>
            </a:pPr>
            <a:endParaRPr lang="en-US" dirty="0"/>
          </a:p>
        </p:txBody>
      </p:sp>
      <p:pic>
        <p:nvPicPr>
          <p:cNvPr id="6" name="Picture 5">
            <a:extLst>
              <a:ext uri="{FF2B5EF4-FFF2-40B4-BE49-F238E27FC236}">
                <a16:creationId xmlns:a16="http://schemas.microsoft.com/office/drawing/2014/main" id="{EADA37DD-5740-4AD7-B5D0-236C620E1B64}"/>
              </a:ext>
            </a:extLst>
          </p:cNvPr>
          <p:cNvPicPr>
            <a:picLocks noChangeAspect="1"/>
          </p:cNvPicPr>
          <p:nvPr/>
        </p:nvPicPr>
        <p:blipFill rotWithShape="1">
          <a:blip r:embed="rId2"/>
          <a:srcRect r="464"/>
          <a:stretch/>
        </p:blipFill>
        <p:spPr>
          <a:xfrm>
            <a:off x="1245208" y="2876365"/>
            <a:ext cx="9656572" cy="382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827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C677-246D-4E39-B170-6D47825B4D61}"/>
              </a:ext>
            </a:extLst>
          </p:cNvPr>
          <p:cNvSpPr>
            <a:spLocks noGrp="1"/>
          </p:cNvSpPr>
          <p:nvPr>
            <p:ph type="title"/>
          </p:nvPr>
        </p:nvSpPr>
        <p:spPr>
          <a:xfrm>
            <a:off x="1590582" y="0"/>
            <a:ext cx="8610600" cy="1293028"/>
          </a:xfrm>
        </p:spPr>
        <p:txBody>
          <a:bodyPr/>
          <a:lstStyle/>
          <a:p>
            <a:pPr algn="ctr"/>
            <a:r>
              <a:rPr lang="en-US" b="1" dirty="0"/>
              <a:t>Visualization </a:t>
            </a:r>
          </a:p>
        </p:txBody>
      </p:sp>
      <p:sp>
        <p:nvSpPr>
          <p:cNvPr id="3" name="Content Placeholder 2">
            <a:extLst>
              <a:ext uri="{FF2B5EF4-FFF2-40B4-BE49-F238E27FC236}">
                <a16:creationId xmlns:a16="http://schemas.microsoft.com/office/drawing/2014/main" id="{9572F745-BBBD-43FD-90F6-790AB12BC1BB}"/>
              </a:ext>
            </a:extLst>
          </p:cNvPr>
          <p:cNvSpPr>
            <a:spLocks noGrp="1"/>
          </p:cNvSpPr>
          <p:nvPr>
            <p:ph idx="1"/>
          </p:nvPr>
        </p:nvSpPr>
        <p:spPr>
          <a:xfrm>
            <a:off x="142782" y="933931"/>
            <a:ext cx="11506200" cy="4756655"/>
          </a:xfrm>
        </p:spPr>
        <p:txBody>
          <a:bodyPr/>
          <a:lstStyle/>
          <a:p>
            <a:pPr marL="0" indent="0" algn="ctr">
              <a:lnSpc>
                <a:spcPct val="150000"/>
              </a:lnSpc>
              <a:buNone/>
            </a:pPr>
            <a:r>
              <a:rPr lang="en-US" b="1" u="sng" dirty="0">
                <a:solidFill>
                  <a:srgbClr val="00B0F0"/>
                </a:solidFill>
              </a:rPr>
              <a:t>This graph will show the recover percentage that has linear connection to verified</a:t>
            </a:r>
          </a:p>
          <a:p>
            <a:pPr marL="0" indent="0" algn="l">
              <a:lnSpc>
                <a:spcPct val="150000"/>
              </a:lnSpc>
              <a:buNone/>
            </a:pPr>
            <a:r>
              <a:rPr lang="en-US" dirty="0"/>
              <a:t>We can see connection between the previous graph percentage of verified rate.</a:t>
            </a:r>
          </a:p>
          <a:p>
            <a:pPr marL="0" indent="0" algn="l">
              <a:buNone/>
            </a:pPr>
            <a:endParaRPr lang="en-US" dirty="0"/>
          </a:p>
        </p:txBody>
      </p:sp>
      <p:pic>
        <p:nvPicPr>
          <p:cNvPr id="5" name="Picture 4">
            <a:extLst>
              <a:ext uri="{FF2B5EF4-FFF2-40B4-BE49-F238E27FC236}">
                <a16:creationId xmlns:a16="http://schemas.microsoft.com/office/drawing/2014/main" id="{855C5DB5-4587-443A-9779-9B02E2811B54}"/>
              </a:ext>
            </a:extLst>
          </p:cNvPr>
          <p:cNvPicPr>
            <a:picLocks noChangeAspect="1"/>
          </p:cNvPicPr>
          <p:nvPr/>
        </p:nvPicPr>
        <p:blipFill>
          <a:blip r:embed="rId2"/>
          <a:stretch>
            <a:fillRect/>
          </a:stretch>
        </p:blipFill>
        <p:spPr>
          <a:xfrm>
            <a:off x="845536" y="2503503"/>
            <a:ext cx="10500927" cy="404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737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6371-5EEF-40B4-89BB-71B1953D03E4}"/>
              </a:ext>
            </a:extLst>
          </p:cNvPr>
          <p:cNvSpPr>
            <a:spLocks noGrp="1"/>
          </p:cNvSpPr>
          <p:nvPr>
            <p:ph type="title"/>
          </p:nvPr>
        </p:nvSpPr>
        <p:spPr>
          <a:xfrm>
            <a:off x="1572827" y="0"/>
            <a:ext cx="8610600" cy="1293028"/>
          </a:xfrm>
        </p:spPr>
        <p:txBody>
          <a:bodyPr/>
          <a:lstStyle/>
          <a:p>
            <a:pPr algn="ctr"/>
            <a:r>
              <a:rPr lang="en-US" b="1" dirty="0"/>
              <a:t>Visualization</a:t>
            </a:r>
            <a:r>
              <a:rPr lang="en-US" dirty="0"/>
              <a:t> </a:t>
            </a:r>
          </a:p>
        </p:txBody>
      </p:sp>
      <p:sp>
        <p:nvSpPr>
          <p:cNvPr id="3" name="Content Placeholder 2">
            <a:extLst>
              <a:ext uri="{FF2B5EF4-FFF2-40B4-BE49-F238E27FC236}">
                <a16:creationId xmlns:a16="http://schemas.microsoft.com/office/drawing/2014/main" id="{3E1BA1B1-9890-462F-ADB4-A8395D781706}"/>
              </a:ext>
            </a:extLst>
          </p:cNvPr>
          <p:cNvSpPr>
            <a:spLocks noGrp="1"/>
          </p:cNvSpPr>
          <p:nvPr>
            <p:ph idx="1"/>
          </p:nvPr>
        </p:nvSpPr>
        <p:spPr>
          <a:xfrm>
            <a:off x="103573" y="1155873"/>
            <a:ext cx="11984854" cy="4024125"/>
          </a:xfrm>
        </p:spPr>
        <p:txBody>
          <a:bodyPr/>
          <a:lstStyle/>
          <a:p>
            <a:pPr marL="0" indent="0" algn="ctr">
              <a:buNone/>
            </a:pPr>
            <a:r>
              <a:rPr lang="en-US" b="1" u="sng" dirty="0">
                <a:solidFill>
                  <a:srgbClr val="00B0F0"/>
                </a:solidFill>
              </a:rPr>
              <a:t>We chose graph that will verify our research we will present compare between 2 cities in verified percentage parameter.</a:t>
            </a:r>
          </a:p>
          <a:p>
            <a:pPr marL="0" indent="0" algn="ctr">
              <a:buNone/>
            </a:pPr>
            <a:endParaRPr lang="en-US" sz="800" b="1" u="sng" dirty="0">
              <a:solidFill>
                <a:srgbClr val="00B0F0"/>
              </a:solidFill>
            </a:endParaRPr>
          </a:p>
          <a:p>
            <a:pPr marL="0" indent="0" algn="ctr">
              <a:buNone/>
            </a:pPr>
            <a:r>
              <a:rPr lang="en-US" b="1" dirty="0">
                <a:solidFill>
                  <a:srgbClr val="FF0000"/>
                </a:solidFill>
              </a:rPr>
              <a:t>Raanana vs. Modiin Eilit</a:t>
            </a:r>
          </a:p>
          <a:p>
            <a:pPr marL="0" indent="0" algn="l">
              <a:buNone/>
            </a:pPr>
            <a:endParaRPr lang="en-US" dirty="0"/>
          </a:p>
        </p:txBody>
      </p:sp>
      <p:pic>
        <p:nvPicPr>
          <p:cNvPr id="6" name="Picture 5">
            <a:extLst>
              <a:ext uri="{FF2B5EF4-FFF2-40B4-BE49-F238E27FC236}">
                <a16:creationId xmlns:a16="http://schemas.microsoft.com/office/drawing/2014/main" id="{81F59117-E5A2-4AAB-BEF9-57822A15D6AD}"/>
              </a:ext>
            </a:extLst>
          </p:cNvPr>
          <p:cNvPicPr>
            <a:picLocks noChangeAspect="1"/>
          </p:cNvPicPr>
          <p:nvPr/>
        </p:nvPicPr>
        <p:blipFill>
          <a:blip r:embed="rId2"/>
          <a:stretch>
            <a:fillRect/>
          </a:stretch>
        </p:blipFill>
        <p:spPr>
          <a:xfrm>
            <a:off x="1061335" y="2520480"/>
            <a:ext cx="10069330" cy="4248743"/>
          </a:xfrm>
          <a:prstGeom prst="rect">
            <a:avLst/>
          </a:prstGeom>
        </p:spPr>
      </p:pic>
    </p:spTree>
    <p:extLst>
      <p:ext uri="{BB962C8B-B14F-4D97-AF65-F5344CB8AC3E}">
        <p14:creationId xmlns:p14="http://schemas.microsoft.com/office/powerpoint/2010/main" val="2223734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9A18-EFCA-45EC-9E39-3AE1B236E3CC}"/>
              </a:ext>
            </a:extLst>
          </p:cNvPr>
          <p:cNvSpPr>
            <a:spLocks noGrp="1"/>
          </p:cNvSpPr>
          <p:nvPr>
            <p:ph type="title"/>
          </p:nvPr>
        </p:nvSpPr>
        <p:spPr>
          <a:xfrm>
            <a:off x="1790698" y="320791"/>
            <a:ext cx="8610600" cy="1293028"/>
          </a:xfrm>
        </p:spPr>
        <p:txBody>
          <a:bodyPr/>
          <a:lstStyle/>
          <a:p>
            <a:pPr algn="ctr"/>
            <a:r>
              <a:rPr lang="en-US" b="1" dirty="0"/>
              <a:t>Visualization</a:t>
            </a:r>
          </a:p>
        </p:txBody>
      </p:sp>
      <p:sp>
        <p:nvSpPr>
          <p:cNvPr id="3" name="Content Placeholder 2">
            <a:extLst>
              <a:ext uri="{FF2B5EF4-FFF2-40B4-BE49-F238E27FC236}">
                <a16:creationId xmlns:a16="http://schemas.microsoft.com/office/drawing/2014/main" id="{23C25CB7-F9B4-4733-B46E-865248E3C435}"/>
              </a:ext>
            </a:extLst>
          </p:cNvPr>
          <p:cNvSpPr>
            <a:spLocks noGrp="1"/>
          </p:cNvSpPr>
          <p:nvPr>
            <p:ph idx="1"/>
          </p:nvPr>
        </p:nvSpPr>
        <p:spPr>
          <a:xfrm>
            <a:off x="72129" y="1758438"/>
            <a:ext cx="12047738" cy="4105799"/>
          </a:xfrm>
        </p:spPr>
        <p:txBody>
          <a:bodyPr/>
          <a:lstStyle/>
          <a:p>
            <a:pPr marL="0" indent="0" algn="ctr">
              <a:buNone/>
            </a:pPr>
            <a:r>
              <a:rPr lang="en-US" sz="2400" b="1" dirty="0">
                <a:solidFill>
                  <a:srgbClr val="FF0000"/>
                </a:solidFill>
              </a:rPr>
              <a:t>Holon vs. Bnei brak</a:t>
            </a:r>
          </a:p>
          <a:p>
            <a:pPr marL="0" indent="0" algn="l">
              <a:buNone/>
            </a:pPr>
            <a:endParaRPr lang="en-US" dirty="0"/>
          </a:p>
        </p:txBody>
      </p:sp>
      <p:pic>
        <p:nvPicPr>
          <p:cNvPr id="6" name="Picture 5">
            <a:extLst>
              <a:ext uri="{FF2B5EF4-FFF2-40B4-BE49-F238E27FC236}">
                <a16:creationId xmlns:a16="http://schemas.microsoft.com/office/drawing/2014/main" id="{93C12324-C4AD-4A6B-981D-BD30479476C7}"/>
              </a:ext>
            </a:extLst>
          </p:cNvPr>
          <p:cNvPicPr>
            <a:picLocks noChangeAspect="1"/>
          </p:cNvPicPr>
          <p:nvPr/>
        </p:nvPicPr>
        <p:blipFill>
          <a:blip r:embed="rId2"/>
          <a:stretch>
            <a:fillRect/>
          </a:stretch>
        </p:blipFill>
        <p:spPr>
          <a:xfrm>
            <a:off x="1051806" y="2490159"/>
            <a:ext cx="10088383" cy="4172532"/>
          </a:xfrm>
          <a:prstGeom prst="rect">
            <a:avLst/>
          </a:prstGeom>
        </p:spPr>
      </p:pic>
    </p:spTree>
    <p:extLst>
      <p:ext uri="{BB962C8B-B14F-4D97-AF65-F5344CB8AC3E}">
        <p14:creationId xmlns:p14="http://schemas.microsoft.com/office/powerpoint/2010/main" val="132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68FA-1CBD-404D-B19C-0DD68DA2A7AB}"/>
              </a:ext>
            </a:extLst>
          </p:cNvPr>
          <p:cNvSpPr>
            <a:spLocks noGrp="1"/>
          </p:cNvSpPr>
          <p:nvPr>
            <p:ph type="title"/>
          </p:nvPr>
        </p:nvSpPr>
        <p:spPr>
          <a:xfrm>
            <a:off x="1790700" y="143385"/>
            <a:ext cx="8610600" cy="1293028"/>
          </a:xfrm>
        </p:spPr>
        <p:txBody>
          <a:bodyPr/>
          <a:lstStyle/>
          <a:p>
            <a:pPr algn="ctr"/>
            <a:r>
              <a:rPr lang="en-US" b="1" dirty="0"/>
              <a:t>Visualization</a:t>
            </a:r>
            <a:endParaRPr lang="en-US" dirty="0"/>
          </a:p>
        </p:txBody>
      </p:sp>
      <p:sp>
        <p:nvSpPr>
          <p:cNvPr id="3" name="Content Placeholder 2">
            <a:extLst>
              <a:ext uri="{FF2B5EF4-FFF2-40B4-BE49-F238E27FC236}">
                <a16:creationId xmlns:a16="http://schemas.microsoft.com/office/drawing/2014/main" id="{04269AED-97F8-406A-A045-E532F1E3A62D}"/>
              </a:ext>
            </a:extLst>
          </p:cNvPr>
          <p:cNvSpPr>
            <a:spLocks noGrp="1"/>
          </p:cNvSpPr>
          <p:nvPr>
            <p:ph idx="1"/>
          </p:nvPr>
        </p:nvSpPr>
        <p:spPr>
          <a:xfrm>
            <a:off x="685800" y="1436413"/>
            <a:ext cx="10820400" cy="5277658"/>
          </a:xfrm>
        </p:spPr>
        <p:txBody>
          <a:bodyPr>
            <a:normAutofit/>
          </a:bodyPr>
          <a:lstStyle/>
          <a:p>
            <a:pPr marL="0" indent="0" algn="l" rtl="0">
              <a:buNone/>
            </a:pPr>
            <a:r>
              <a:rPr lang="en-US" dirty="0"/>
              <a:t>We presented the data in graphs we will explain 2 things that prevented the gap be even larger between the chosen cities.</a:t>
            </a:r>
          </a:p>
          <a:p>
            <a:pPr marL="0" indent="0" algn="l" rtl="0">
              <a:buNone/>
            </a:pPr>
            <a:r>
              <a:rPr lang="en-US" b="1" u="sng" dirty="0">
                <a:solidFill>
                  <a:schemeClr val="accent6"/>
                </a:solidFill>
              </a:rPr>
              <a:t>Lockdown</a:t>
            </a:r>
            <a:r>
              <a:rPr lang="en-US" dirty="0"/>
              <a:t> - we can see the big raise of verified between the 100</a:t>
            </a:r>
            <a:r>
              <a:rPr lang="en-US" baseline="30000" dirty="0"/>
              <a:t>th</a:t>
            </a:r>
            <a:r>
              <a:rPr lang="en-US" dirty="0"/>
              <a:t> -200</a:t>
            </a:r>
            <a:r>
              <a:rPr lang="en-US" baseline="30000" dirty="0"/>
              <a:t>th       </a:t>
            </a:r>
            <a:r>
              <a:rPr lang="en-US" dirty="0"/>
              <a:t>        days since the pandemic started. </a:t>
            </a:r>
          </a:p>
          <a:p>
            <a:pPr marL="0" indent="0" algn="l" rtl="0">
              <a:buNone/>
            </a:pPr>
            <a:r>
              <a:rPr lang="en-US" dirty="0"/>
              <a:t>After 180-190 days approximately 6 months the government decided to do lockdown for 21days (21-09-20) the reason that we see the graph reaches to the peak after 210-220 days is the lockdown that made the Infection coefficient</a:t>
            </a:r>
            <a:r>
              <a:rPr lang="he-IL" dirty="0"/>
              <a:t> </a:t>
            </a:r>
            <a:r>
              <a:rPr lang="en-US" dirty="0"/>
              <a:t> decrease drastically.</a:t>
            </a:r>
          </a:p>
          <a:p>
            <a:pPr marL="0" indent="0" algn="l" rtl="0">
              <a:buNone/>
            </a:pPr>
            <a:r>
              <a:rPr lang="en-US" dirty="0"/>
              <a:t>Another big raise incoming in the 300</a:t>
            </a:r>
            <a:r>
              <a:rPr lang="en-US" baseline="30000" dirty="0"/>
              <a:t>th</a:t>
            </a:r>
            <a:r>
              <a:rPr lang="en-US" dirty="0"/>
              <a:t> day because the lockdown released due too the vaccines that started a month earlier </a:t>
            </a:r>
          </a:p>
          <a:p>
            <a:pPr marL="0" indent="0" algn="l" rtl="0">
              <a:buNone/>
            </a:pPr>
            <a:r>
              <a:rPr lang="en-US" b="1" u="sng" dirty="0">
                <a:solidFill>
                  <a:schemeClr val="accent6"/>
                </a:solidFill>
              </a:rPr>
              <a:t>Vaccines </a:t>
            </a:r>
            <a:r>
              <a:rPr lang="en-US" dirty="0"/>
              <a:t>– The first Vaccine day was 19-12-20 about 270 from the start of pandemic. We can se the 2</a:t>
            </a:r>
            <a:r>
              <a:rPr lang="en-US" baseline="30000" dirty="0"/>
              <a:t>nd</a:t>
            </a:r>
            <a:r>
              <a:rPr lang="en-US" dirty="0"/>
              <a:t> big raise of verified people occurred after 280 days approximately until 360</a:t>
            </a:r>
            <a:r>
              <a:rPr lang="en-US" baseline="30000" dirty="0"/>
              <a:t>th</a:t>
            </a:r>
            <a:r>
              <a:rPr lang="en-US" dirty="0"/>
              <a:t> day from the beginning. 360</a:t>
            </a:r>
            <a:r>
              <a:rPr lang="en-US" baseline="30000" dirty="0"/>
              <a:t>th</a:t>
            </a:r>
            <a:r>
              <a:rPr lang="en-US" dirty="0"/>
              <a:t> days is about Mar-21 in this month Israel has reached to almost 50% completely vaccinated that prevented the covid</a:t>
            </a:r>
            <a:r>
              <a:rPr lang="he-IL" dirty="0"/>
              <a:t> </a:t>
            </a:r>
            <a:r>
              <a:rPr lang="en-US" dirty="0"/>
              <a:t>spread again. </a:t>
            </a:r>
          </a:p>
          <a:p>
            <a:pPr marL="0" indent="0" algn="l" rtl="0">
              <a:buNone/>
            </a:pPr>
            <a:endParaRPr lang="en-US" b="1" u="sng" dirty="0">
              <a:solidFill>
                <a:schemeClr val="accent6"/>
              </a:solidFill>
            </a:endParaRPr>
          </a:p>
        </p:txBody>
      </p:sp>
    </p:spTree>
    <p:extLst>
      <p:ext uri="{BB962C8B-B14F-4D97-AF65-F5344CB8AC3E}">
        <p14:creationId xmlns:p14="http://schemas.microsoft.com/office/powerpoint/2010/main" val="424175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2C9FC-4E70-48F3-97BB-E3BDE27FEBAC}"/>
              </a:ext>
            </a:extLst>
          </p:cNvPr>
          <p:cNvSpPr>
            <a:spLocks noGrp="1"/>
          </p:cNvSpPr>
          <p:nvPr>
            <p:ph idx="1"/>
          </p:nvPr>
        </p:nvSpPr>
        <p:spPr/>
        <p:txBody>
          <a:bodyPr/>
          <a:lstStyle/>
          <a:p>
            <a:pPr marL="0" indent="0" algn="l" rtl="0">
              <a:lnSpc>
                <a:spcPct val="150000"/>
              </a:lnSpc>
              <a:buNone/>
            </a:pPr>
            <a:r>
              <a:rPr lang="en-US" dirty="0"/>
              <a:t>After we presented the data in graphs we can see that there is clear difference between low,</a:t>
            </a:r>
            <a:r>
              <a:rPr lang="he-IL" dirty="0"/>
              <a:t> </a:t>
            </a:r>
            <a:r>
              <a:rPr lang="en-US" dirty="0"/>
              <a:t>high social economic rated cities.</a:t>
            </a:r>
          </a:p>
          <a:p>
            <a:pPr marL="0" indent="0" algn="l" rtl="0">
              <a:lnSpc>
                <a:spcPct val="150000"/>
              </a:lnSpc>
              <a:buNone/>
            </a:pPr>
            <a:r>
              <a:rPr lang="en-US" dirty="0"/>
              <a:t>•In verified percentage, recovered.</a:t>
            </a:r>
          </a:p>
          <a:p>
            <a:pPr marL="0" indent="0" algn="l" rtl="0">
              <a:lnSpc>
                <a:spcPct val="150000"/>
              </a:lnSpc>
              <a:buNone/>
            </a:pPr>
            <a:r>
              <a:rPr lang="en-US" dirty="0"/>
              <a:t>•In number of tests per person.</a:t>
            </a:r>
          </a:p>
          <a:p>
            <a:pPr marL="0" indent="0" algn="l" rtl="0">
              <a:buNone/>
            </a:pPr>
            <a:endParaRPr lang="en-US" dirty="0"/>
          </a:p>
          <a:p>
            <a:pPr marL="0" indent="0" algn="l" rtl="0">
              <a:buNone/>
            </a:pPr>
            <a:endParaRPr lang="en-US" dirty="0"/>
          </a:p>
        </p:txBody>
      </p:sp>
      <p:sp>
        <p:nvSpPr>
          <p:cNvPr id="4" name="Title 1">
            <a:extLst>
              <a:ext uri="{FF2B5EF4-FFF2-40B4-BE49-F238E27FC236}">
                <a16:creationId xmlns:a16="http://schemas.microsoft.com/office/drawing/2014/main" id="{14D8A53D-B6DD-4CEE-9651-48EB7F94CD7F}"/>
              </a:ext>
            </a:extLst>
          </p:cNvPr>
          <p:cNvSpPr>
            <a:spLocks noGrp="1"/>
          </p:cNvSpPr>
          <p:nvPr>
            <p:ph type="title"/>
          </p:nvPr>
        </p:nvSpPr>
        <p:spPr>
          <a:xfrm>
            <a:off x="1790700" y="355215"/>
            <a:ext cx="8610600" cy="1293812"/>
          </a:xfrm>
        </p:spPr>
        <p:txBody>
          <a:bodyPr/>
          <a:lstStyle/>
          <a:p>
            <a:pPr algn="ctr"/>
            <a:r>
              <a:rPr lang="en-US" b="1" dirty="0"/>
              <a:t>Visualization</a:t>
            </a:r>
          </a:p>
        </p:txBody>
      </p:sp>
    </p:spTree>
    <p:extLst>
      <p:ext uri="{BB962C8B-B14F-4D97-AF65-F5344CB8AC3E}">
        <p14:creationId xmlns:p14="http://schemas.microsoft.com/office/powerpoint/2010/main" val="202703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8DEA-C470-4330-85FE-0CE0FE31A120}"/>
              </a:ext>
            </a:extLst>
          </p:cNvPr>
          <p:cNvSpPr>
            <a:spLocks noGrp="1"/>
          </p:cNvSpPr>
          <p:nvPr>
            <p:ph type="title"/>
          </p:nvPr>
        </p:nvSpPr>
        <p:spPr>
          <a:xfrm>
            <a:off x="1333130" y="267223"/>
            <a:ext cx="8610600" cy="1293028"/>
          </a:xfrm>
        </p:spPr>
        <p:txBody>
          <a:bodyPr/>
          <a:lstStyle/>
          <a:p>
            <a:r>
              <a:rPr lang="en-US" b="1" dirty="0"/>
              <a:t>Prediction machine learning</a:t>
            </a:r>
          </a:p>
        </p:txBody>
      </p:sp>
      <p:sp>
        <p:nvSpPr>
          <p:cNvPr id="3" name="Content Placeholder 2">
            <a:extLst>
              <a:ext uri="{FF2B5EF4-FFF2-40B4-BE49-F238E27FC236}">
                <a16:creationId xmlns:a16="http://schemas.microsoft.com/office/drawing/2014/main" id="{793341AE-F989-46DF-A0DA-EF24D0CB4538}"/>
              </a:ext>
            </a:extLst>
          </p:cNvPr>
          <p:cNvSpPr>
            <a:spLocks noGrp="1"/>
          </p:cNvSpPr>
          <p:nvPr>
            <p:ph idx="1"/>
          </p:nvPr>
        </p:nvSpPr>
        <p:spPr>
          <a:xfrm>
            <a:off x="685800" y="1560251"/>
            <a:ext cx="10820400" cy="4024125"/>
          </a:xfrm>
        </p:spPr>
        <p:txBody>
          <a:bodyPr/>
          <a:lstStyle/>
          <a:p>
            <a:pPr marL="0" indent="0" algn="l">
              <a:buNone/>
            </a:pPr>
            <a:r>
              <a:rPr lang="en-US" dirty="0"/>
              <a:t>In this stage we wanted to predict social economic rate – high or low.</a:t>
            </a:r>
          </a:p>
          <a:p>
            <a:pPr marL="0" indent="0" algn="l">
              <a:buNone/>
            </a:pPr>
            <a:r>
              <a:rPr lang="en-US" dirty="0"/>
              <a:t>We used 3 types of Machine Learning algorithms.</a:t>
            </a:r>
          </a:p>
          <a:p>
            <a:pPr marL="0" indent="0" algn="l">
              <a:buNone/>
            </a:pPr>
            <a:r>
              <a:rPr lang="en-US" dirty="0"/>
              <a:t>•Logistic Regression that provided 91% accuracy </a:t>
            </a:r>
          </a:p>
          <a:p>
            <a:pPr marL="0" indent="0" algn="l">
              <a:buNone/>
            </a:pPr>
            <a:r>
              <a:rPr lang="en-US" dirty="0"/>
              <a:t>•KNN that provided 97% accuracy</a:t>
            </a:r>
          </a:p>
          <a:p>
            <a:pPr marL="0" indent="0" algn="l">
              <a:buNone/>
            </a:pPr>
            <a:r>
              <a:rPr lang="en-US" dirty="0"/>
              <a:t>•Decision Tree that provided 99.9% accuracy that is almost perfect!</a:t>
            </a:r>
          </a:p>
          <a:p>
            <a:pPr marL="0" indent="0" algn="l">
              <a:buNone/>
            </a:pPr>
            <a:endParaRPr lang="en-US" dirty="0"/>
          </a:p>
          <a:p>
            <a:pPr marL="0" indent="0" algn="l">
              <a:buNone/>
            </a:pPr>
            <a:endParaRPr lang="en-US" dirty="0"/>
          </a:p>
          <a:p>
            <a:pPr marL="0" indent="0" algn="l">
              <a:buNone/>
            </a:pPr>
            <a:endParaRPr lang="en-US" dirty="0"/>
          </a:p>
        </p:txBody>
      </p:sp>
      <p:pic>
        <p:nvPicPr>
          <p:cNvPr id="5" name="Picture 4">
            <a:extLst>
              <a:ext uri="{FF2B5EF4-FFF2-40B4-BE49-F238E27FC236}">
                <a16:creationId xmlns:a16="http://schemas.microsoft.com/office/drawing/2014/main" id="{F91B9A96-03FF-464A-BB02-F05C4F3C58F3}"/>
              </a:ext>
            </a:extLst>
          </p:cNvPr>
          <p:cNvPicPr>
            <a:picLocks noChangeAspect="1"/>
          </p:cNvPicPr>
          <p:nvPr/>
        </p:nvPicPr>
        <p:blipFill>
          <a:blip r:embed="rId2"/>
          <a:stretch>
            <a:fillRect/>
          </a:stretch>
        </p:blipFill>
        <p:spPr>
          <a:xfrm>
            <a:off x="6541197" y="3780661"/>
            <a:ext cx="5650803" cy="3034175"/>
          </a:xfrm>
          <a:prstGeom prst="rect">
            <a:avLst/>
          </a:prstGeom>
        </p:spPr>
      </p:pic>
    </p:spTree>
    <p:extLst>
      <p:ext uri="{BB962C8B-B14F-4D97-AF65-F5344CB8AC3E}">
        <p14:creationId xmlns:p14="http://schemas.microsoft.com/office/powerpoint/2010/main" val="314823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026F-F9EF-4109-A582-2160DB2BAF63}"/>
              </a:ext>
            </a:extLst>
          </p:cNvPr>
          <p:cNvSpPr>
            <a:spLocks noGrp="1"/>
          </p:cNvSpPr>
          <p:nvPr>
            <p:ph type="title"/>
          </p:nvPr>
        </p:nvSpPr>
        <p:spPr>
          <a:xfrm>
            <a:off x="1790700" y="113425"/>
            <a:ext cx="8610600" cy="1293028"/>
          </a:xfrm>
        </p:spPr>
        <p:txBody>
          <a:bodyPr/>
          <a:lstStyle/>
          <a:p>
            <a:r>
              <a:rPr lang="en-US" b="1" dirty="0"/>
              <a:t>Prediction machine learning</a:t>
            </a:r>
          </a:p>
        </p:txBody>
      </p:sp>
      <p:sp>
        <p:nvSpPr>
          <p:cNvPr id="3" name="Content Placeholder 2">
            <a:extLst>
              <a:ext uri="{FF2B5EF4-FFF2-40B4-BE49-F238E27FC236}">
                <a16:creationId xmlns:a16="http://schemas.microsoft.com/office/drawing/2014/main" id="{7D28EB49-1FD8-463A-97AD-D0C0A4775995}"/>
              </a:ext>
            </a:extLst>
          </p:cNvPr>
          <p:cNvSpPr>
            <a:spLocks noGrp="1"/>
          </p:cNvSpPr>
          <p:nvPr>
            <p:ph idx="1"/>
          </p:nvPr>
        </p:nvSpPr>
        <p:spPr>
          <a:xfrm>
            <a:off x="192255" y="1500810"/>
            <a:ext cx="11194344" cy="4024125"/>
          </a:xfrm>
        </p:spPr>
        <p:txBody>
          <a:bodyPr>
            <a:normAutofit/>
          </a:bodyPr>
          <a:lstStyle/>
          <a:p>
            <a:pPr marL="0" indent="0" algn="ctr" rtl="0">
              <a:buNone/>
            </a:pPr>
            <a:r>
              <a:rPr lang="en-US" sz="2400" b="1" dirty="0"/>
              <a:t>Logistic Regression:</a:t>
            </a:r>
            <a:endParaRPr lang="he-IL" sz="2400" b="1" dirty="0"/>
          </a:p>
          <a:p>
            <a:pPr marL="0" indent="0" algn="l" rtl="0">
              <a:buNone/>
            </a:pPr>
            <a:r>
              <a:rPr lang="en-US" sz="2400" dirty="0"/>
              <a:t>At first we checked the classic method Logistic Regression</a:t>
            </a:r>
          </a:p>
          <a:p>
            <a:pPr marL="0" indent="0" algn="l" rtl="0">
              <a:buNone/>
            </a:pPr>
            <a:r>
              <a:rPr lang="en-US" sz="2400" dirty="0"/>
              <a:t>We saw that we have 91%.</a:t>
            </a:r>
          </a:p>
          <a:p>
            <a:pPr marL="0" indent="0" algn="l" rtl="0">
              <a:buNone/>
            </a:pPr>
            <a:r>
              <a:rPr lang="en-US" sz="2400" dirty="0"/>
              <a:t>Then we wanted to check if we can improve the model.</a:t>
            </a:r>
          </a:p>
        </p:txBody>
      </p:sp>
      <p:pic>
        <p:nvPicPr>
          <p:cNvPr id="5" name="Picture 4">
            <a:extLst>
              <a:ext uri="{FF2B5EF4-FFF2-40B4-BE49-F238E27FC236}">
                <a16:creationId xmlns:a16="http://schemas.microsoft.com/office/drawing/2014/main" id="{AED6BDEA-4824-4E9E-8260-E4A30A7E8BA2}"/>
              </a:ext>
            </a:extLst>
          </p:cNvPr>
          <p:cNvPicPr>
            <a:picLocks noChangeAspect="1"/>
          </p:cNvPicPr>
          <p:nvPr/>
        </p:nvPicPr>
        <p:blipFill rotWithShape="1">
          <a:blip r:embed="rId2"/>
          <a:srcRect t="1" r="15757" b="1484"/>
          <a:stretch/>
        </p:blipFill>
        <p:spPr>
          <a:xfrm>
            <a:off x="192255" y="3328467"/>
            <a:ext cx="7221094" cy="3223384"/>
          </a:xfrm>
          <a:prstGeom prst="rect">
            <a:avLst/>
          </a:prstGeom>
        </p:spPr>
      </p:pic>
      <p:pic>
        <p:nvPicPr>
          <p:cNvPr id="7" name="Picture 6">
            <a:extLst>
              <a:ext uri="{FF2B5EF4-FFF2-40B4-BE49-F238E27FC236}">
                <a16:creationId xmlns:a16="http://schemas.microsoft.com/office/drawing/2014/main" id="{CDCA2BFA-679E-40D3-9588-AC24CDBEB1BD}"/>
              </a:ext>
            </a:extLst>
          </p:cNvPr>
          <p:cNvPicPr>
            <a:picLocks noChangeAspect="1"/>
          </p:cNvPicPr>
          <p:nvPr/>
        </p:nvPicPr>
        <p:blipFill>
          <a:blip r:embed="rId3"/>
          <a:stretch>
            <a:fillRect/>
          </a:stretch>
        </p:blipFill>
        <p:spPr>
          <a:xfrm>
            <a:off x="7787293" y="3328467"/>
            <a:ext cx="3973250" cy="3223384"/>
          </a:xfrm>
          <a:prstGeom prst="rect">
            <a:avLst/>
          </a:prstGeom>
        </p:spPr>
      </p:pic>
    </p:spTree>
    <p:extLst>
      <p:ext uri="{BB962C8B-B14F-4D97-AF65-F5344CB8AC3E}">
        <p14:creationId xmlns:p14="http://schemas.microsoft.com/office/powerpoint/2010/main" val="325271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EED2-C8A2-49A9-9196-933629DC0476}"/>
              </a:ext>
            </a:extLst>
          </p:cNvPr>
          <p:cNvSpPr>
            <a:spLocks noGrp="1"/>
          </p:cNvSpPr>
          <p:nvPr>
            <p:ph type="title"/>
          </p:nvPr>
        </p:nvSpPr>
        <p:spPr>
          <a:xfrm>
            <a:off x="1695284" y="-66475"/>
            <a:ext cx="8610600" cy="1293028"/>
          </a:xfrm>
        </p:spPr>
        <p:txBody>
          <a:bodyPr/>
          <a:lstStyle/>
          <a:p>
            <a:r>
              <a:rPr lang="en-US" b="1" dirty="0"/>
              <a:t>Prediction machine learning</a:t>
            </a:r>
          </a:p>
        </p:txBody>
      </p:sp>
      <p:sp>
        <p:nvSpPr>
          <p:cNvPr id="3" name="Content Placeholder 2">
            <a:extLst>
              <a:ext uri="{FF2B5EF4-FFF2-40B4-BE49-F238E27FC236}">
                <a16:creationId xmlns:a16="http://schemas.microsoft.com/office/drawing/2014/main" id="{A71BD764-F5D1-4E63-A618-EEAA05596280}"/>
              </a:ext>
            </a:extLst>
          </p:cNvPr>
          <p:cNvSpPr>
            <a:spLocks noGrp="1"/>
          </p:cNvSpPr>
          <p:nvPr>
            <p:ph idx="1"/>
          </p:nvPr>
        </p:nvSpPr>
        <p:spPr>
          <a:xfrm>
            <a:off x="303277" y="1084510"/>
            <a:ext cx="11585446" cy="4024125"/>
          </a:xfrm>
        </p:spPr>
        <p:txBody>
          <a:bodyPr/>
          <a:lstStyle/>
          <a:p>
            <a:pPr marL="0" indent="0" algn="ctr" rtl="0">
              <a:buNone/>
            </a:pPr>
            <a:r>
              <a:rPr lang="en-US" b="1" dirty="0"/>
              <a:t>KNN:</a:t>
            </a:r>
          </a:p>
          <a:p>
            <a:pPr marL="0" indent="0" algn="l" rtl="0">
              <a:buNone/>
            </a:pPr>
            <a:r>
              <a:rPr lang="en-US" dirty="0"/>
              <a:t>After the Logistic Regression that provided 91% we checked the KNN model.</a:t>
            </a:r>
          </a:p>
          <a:p>
            <a:pPr marL="0" indent="0" algn="l" rtl="0">
              <a:buNone/>
            </a:pPr>
            <a:r>
              <a:rPr lang="en-US" dirty="0"/>
              <a:t>We used a function that will find the best Hyperparameter (best K) </a:t>
            </a:r>
          </a:p>
          <a:p>
            <a:pPr marL="0" indent="0" algn="l" rtl="0">
              <a:buNone/>
            </a:pPr>
            <a:r>
              <a:rPr lang="en-US" dirty="0"/>
              <a:t>and we saw 97% that’s 6% better than the Previous Model.</a:t>
            </a:r>
          </a:p>
          <a:p>
            <a:pPr marL="0" indent="0" algn="l" rtl="0">
              <a:buNone/>
            </a:pPr>
            <a:r>
              <a:rPr lang="en-US" dirty="0"/>
              <a:t>We wanted to check another model to see if there is any chance to get closer or maybe to100%</a:t>
            </a:r>
          </a:p>
          <a:p>
            <a:pPr marL="0" indent="0" algn="l" rtl="0">
              <a:buNone/>
            </a:pPr>
            <a:endParaRPr lang="en-US" b="1" dirty="0"/>
          </a:p>
        </p:txBody>
      </p:sp>
      <p:pic>
        <p:nvPicPr>
          <p:cNvPr id="5" name="Picture 4">
            <a:extLst>
              <a:ext uri="{FF2B5EF4-FFF2-40B4-BE49-F238E27FC236}">
                <a16:creationId xmlns:a16="http://schemas.microsoft.com/office/drawing/2014/main" id="{9AD9755E-7A03-4204-BBC8-76B5DE3D93A6}"/>
              </a:ext>
            </a:extLst>
          </p:cNvPr>
          <p:cNvPicPr>
            <a:picLocks noChangeAspect="1"/>
          </p:cNvPicPr>
          <p:nvPr/>
        </p:nvPicPr>
        <p:blipFill>
          <a:blip r:embed="rId2"/>
          <a:stretch>
            <a:fillRect/>
          </a:stretch>
        </p:blipFill>
        <p:spPr>
          <a:xfrm>
            <a:off x="303277" y="3633051"/>
            <a:ext cx="7449378" cy="2618913"/>
          </a:xfrm>
          <a:prstGeom prst="rect">
            <a:avLst/>
          </a:prstGeom>
        </p:spPr>
      </p:pic>
      <p:pic>
        <p:nvPicPr>
          <p:cNvPr id="7" name="Picture 6">
            <a:extLst>
              <a:ext uri="{FF2B5EF4-FFF2-40B4-BE49-F238E27FC236}">
                <a16:creationId xmlns:a16="http://schemas.microsoft.com/office/drawing/2014/main" id="{3FC5EE37-8F82-44E0-B979-25BC3DA857EE}"/>
              </a:ext>
            </a:extLst>
          </p:cNvPr>
          <p:cNvPicPr>
            <a:picLocks noChangeAspect="1"/>
          </p:cNvPicPr>
          <p:nvPr/>
        </p:nvPicPr>
        <p:blipFill>
          <a:blip r:embed="rId3"/>
          <a:stretch>
            <a:fillRect/>
          </a:stretch>
        </p:blipFill>
        <p:spPr>
          <a:xfrm>
            <a:off x="8328777" y="3218598"/>
            <a:ext cx="3559946" cy="3447821"/>
          </a:xfrm>
          <a:prstGeom prst="rect">
            <a:avLst/>
          </a:prstGeom>
        </p:spPr>
      </p:pic>
    </p:spTree>
    <p:extLst>
      <p:ext uri="{BB962C8B-B14F-4D97-AF65-F5344CB8AC3E}">
        <p14:creationId xmlns:p14="http://schemas.microsoft.com/office/powerpoint/2010/main" val="156743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96BF-9D65-422B-9BF8-68E1F8305DD2}"/>
              </a:ext>
            </a:extLst>
          </p:cNvPr>
          <p:cNvSpPr>
            <a:spLocks noGrp="1"/>
          </p:cNvSpPr>
          <p:nvPr>
            <p:ph type="title"/>
          </p:nvPr>
        </p:nvSpPr>
        <p:spPr>
          <a:xfrm>
            <a:off x="1790700" y="287742"/>
            <a:ext cx="8610600" cy="1293028"/>
          </a:xfrm>
        </p:spPr>
        <p:txBody>
          <a:bodyPr/>
          <a:lstStyle/>
          <a:p>
            <a:pPr algn="ctr"/>
            <a:r>
              <a:rPr lang="en-US" b="1" dirty="0"/>
              <a:t>BACKGROUND</a:t>
            </a:r>
            <a:endParaRPr lang="he-IL" b="1" dirty="0"/>
          </a:p>
        </p:txBody>
      </p:sp>
      <p:sp>
        <p:nvSpPr>
          <p:cNvPr id="3" name="Content Placeholder 2">
            <a:extLst>
              <a:ext uri="{FF2B5EF4-FFF2-40B4-BE49-F238E27FC236}">
                <a16:creationId xmlns:a16="http://schemas.microsoft.com/office/drawing/2014/main" id="{10626EF3-B441-410F-8851-B09348E2928E}"/>
              </a:ext>
            </a:extLst>
          </p:cNvPr>
          <p:cNvSpPr>
            <a:spLocks noGrp="1"/>
          </p:cNvSpPr>
          <p:nvPr>
            <p:ph idx="1"/>
          </p:nvPr>
        </p:nvSpPr>
        <p:spPr>
          <a:xfrm>
            <a:off x="685800" y="1695635"/>
            <a:ext cx="10820400" cy="4014362"/>
          </a:xfrm>
        </p:spPr>
        <p:txBody>
          <a:bodyPr/>
          <a:lstStyle/>
          <a:p>
            <a:pPr marL="0" indent="0" algn="just" rtl="0">
              <a:buNone/>
            </a:pPr>
            <a:r>
              <a:rPr lang="en-US" dirty="0"/>
              <a:t>Covid-19 appeared suddenly and infected a lot of countries.</a:t>
            </a:r>
          </a:p>
          <a:p>
            <a:pPr marL="0" indent="0" algn="just" rtl="0">
              <a:buNone/>
            </a:pPr>
            <a:r>
              <a:rPr lang="en-US" dirty="0"/>
              <a:t>In our project we investigated the connection between the plague and the Socio-economic rate at chosen infected cities in Israel.</a:t>
            </a:r>
          </a:p>
          <a:p>
            <a:pPr marL="0" indent="0" algn="just" rtl="0">
              <a:buNone/>
            </a:pPr>
            <a:r>
              <a:rPr lang="en-US" dirty="0"/>
              <a:t>We chose 22 cities: 11 high Social economic rate, and 11 low.</a:t>
            </a:r>
          </a:p>
          <a:p>
            <a:pPr marL="0" indent="0" algn="just" rtl="0">
              <a:buNone/>
            </a:pPr>
            <a:r>
              <a:rPr lang="en-US" dirty="0"/>
              <a:t>For each city that we chose for high rate we had approximately the same population amount for the low one’s so we can check if there is connection between the information.</a:t>
            </a:r>
          </a:p>
          <a:p>
            <a:pPr marL="0" indent="0" algn="l" rtl="0">
              <a:buNone/>
            </a:pPr>
            <a:endParaRPr lang="en-US" dirty="0"/>
          </a:p>
          <a:p>
            <a:pPr marL="0" indent="0" algn="l" rtl="0">
              <a:buNone/>
            </a:pPr>
            <a:endParaRPr lang="en-US" dirty="0"/>
          </a:p>
          <a:p>
            <a:pPr marL="0" indent="0" algn="l" rtl="0">
              <a:buNone/>
            </a:pPr>
            <a:endParaRPr lang="he-IL" dirty="0"/>
          </a:p>
        </p:txBody>
      </p:sp>
      <p:pic>
        <p:nvPicPr>
          <p:cNvPr id="9" name="Picture 8">
            <a:extLst>
              <a:ext uri="{FF2B5EF4-FFF2-40B4-BE49-F238E27FC236}">
                <a16:creationId xmlns:a16="http://schemas.microsoft.com/office/drawing/2014/main" id="{27CBC19B-BD0D-4E84-8E17-CA4E8DAFF081}"/>
              </a:ext>
            </a:extLst>
          </p:cNvPr>
          <p:cNvPicPr>
            <a:picLocks noChangeAspect="1"/>
          </p:cNvPicPr>
          <p:nvPr/>
        </p:nvPicPr>
        <p:blipFill>
          <a:blip r:embed="rId2"/>
          <a:stretch>
            <a:fillRect/>
          </a:stretch>
        </p:blipFill>
        <p:spPr>
          <a:xfrm>
            <a:off x="6771327" y="4152220"/>
            <a:ext cx="4734873" cy="2619183"/>
          </a:xfrm>
          <a:prstGeom prst="rect">
            <a:avLst/>
          </a:prstGeom>
          <a:ln>
            <a:noFill/>
          </a:ln>
          <a:effectLst>
            <a:softEdge rad="112500"/>
          </a:effectLst>
        </p:spPr>
      </p:pic>
    </p:spTree>
    <p:extLst>
      <p:ext uri="{BB962C8B-B14F-4D97-AF65-F5344CB8AC3E}">
        <p14:creationId xmlns:p14="http://schemas.microsoft.com/office/powerpoint/2010/main" val="178102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929B-DF6A-4418-9558-6FE193BD3896}"/>
              </a:ext>
            </a:extLst>
          </p:cNvPr>
          <p:cNvSpPr>
            <a:spLocks noGrp="1"/>
          </p:cNvSpPr>
          <p:nvPr>
            <p:ph type="title"/>
          </p:nvPr>
        </p:nvSpPr>
        <p:spPr>
          <a:xfrm>
            <a:off x="1790700" y="0"/>
            <a:ext cx="8610600" cy="1293028"/>
          </a:xfrm>
        </p:spPr>
        <p:txBody>
          <a:bodyPr/>
          <a:lstStyle/>
          <a:p>
            <a:r>
              <a:rPr lang="en-US" b="1" dirty="0"/>
              <a:t>Prediction machine learning</a:t>
            </a:r>
          </a:p>
        </p:txBody>
      </p:sp>
      <p:sp>
        <p:nvSpPr>
          <p:cNvPr id="3" name="Content Placeholder 2">
            <a:extLst>
              <a:ext uri="{FF2B5EF4-FFF2-40B4-BE49-F238E27FC236}">
                <a16:creationId xmlns:a16="http://schemas.microsoft.com/office/drawing/2014/main" id="{6A5C56B5-61F5-4430-9BDE-C236A83D56A2}"/>
              </a:ext>
            </a:extLst>
          </p:cNvPr>
          <p:cNvSpPr>
            <a:spLocks noGrp="1"/>
          </p:cNvSpPr>
          <p:nvPr>
            <p:ph idx="1"/>
          </p:nvPr>
        </p:nvSpPr>
        <p:spPr>
          <a:xfrm>
            <a:off x="79398" y="1354268"/>
            <a:ext cx="11843313" cy="4024125"/>
          </a:xfrm>
        </p:spPr>
        <p:txBody>
          <a:bodyPr/>
          <a:lstStyle/>
          <a:p>
            <a:pPr marL="0" indent="0" algn="ctr" rtl="0">
              <a:buNone/>
            </a:pPr>
            <a:r>
              <a:rPr lang="en-US" b="1" dirty="0"/>
              <a:t>Decision Tree:</a:t>
            </a:r>
          </a:p>
          <a:p>
            <a:pPr marL="0" indent="0" algn="l" rtl="0">
              <a:buNone/>
            </a:pPr>
            <a:r>
              <a:rPr lang="en-US" dirty="0"/>
              <a:t>After the KNN algorithm that provided 97% we checked the Decision Tree.</a:t>
            </a:r>
          </a:p>
          <a:p>
            <a:pPr marL="0" indent="0" algn="l" rtl="0">
              <a:buNone/>
            </a:pPr>
            <a:r>
              <a:rPr lang="en-US" dirty="0"/>
              <a:t>We used function that will find the best Hyperparameters. </a:t>
            </a:r>
            <a:r>
              <a:rPr lang="en-US" sz="1800" dirty="0"/>
              <a:t>(max depth &amp; min samples split)</a:t>
            </a:r>
          </a:p>
          <a:p>
            <a:pPr marL="0" indent="0" algn="l" rtl="0">
              <a:buNone/>
            </a:pPr>
            <a:r>
              <a:rPr lang="en-US" dirty="0"/>
              <a:t>We saw amazing improvement from 91% (Logistic Regression)</a:t>
            </a:r>
          </a:p>
          <a:p>
            <a:pPr marL="0" indent="0" algn="l" rtl="0">
              <a:buNone/>
            </a:pPr>
            <a:r>
              <a:rPr lang="en-US" dirty="0"/>
              <a:t>To 99.9% Decision Tree We found the best model to our question that predicted the best results.</a:t>
            </a:r>
          </a:p>
          <a:p>
            <a:pPr marL="0" indent="0" algn="l" rtl="0">
              <a:buNone/>
            </a:pPr>
            <a:endParaRPr lang="en-US" b="1" dirty="0"/>
          </a:p>
        </p:txBody>
      </p:sp>
      <p:pic>
        <p:nvPicPr>
          <p:cNvPr id="5" name="Picture 4">
            <a:extLst>
              <a:ext uri="{FF2B5EF4-FFF2-40B4-BE49-F238E27FC236}">
                <a16:creationId xmlns:a16="http://schemas.microsoft.com/office/drawing/2014/main" id="{BAA758C8-EAE4-4F15-A21B-4E01C07929EF}"/>
              </a:ext>
            </a:extLst>
          </p:cNvPr>
          <p:cNvPicPr>
            <a:picLocks noChangeAspect="1"/>
          </p:cNvPicPr>
          <p:nvPr/>
        </p:nvPicPr>
        <p:blipFill>
          <a:blip r:embed="rId2"/>
          <a:stretch>
            <a:fillRect/>
          </a:stretch>
        </p:blipFill>
        <p:spPr>
          <a:xfrm>
            <a:off x="79398" y="4199104"/>
            <a:ext cx="8292804" cy="1981325"/>
          </a:xfrm>
          <a:prstGeom prst="rect">
            <a:avLst/>
          </a:prstGeom>
        </p:spPr>
      </p:pic>
      <p:pic>
        <p:nvPicPr>
          <p:cNvPr id="7" name="Picture 6">
            <a:extLst>
              <a:ext uri="{FF2B5EF4-FFF2-40B4-BE49-F238E27FC236}">
                <a16:creationId xmlns:a16="http://schemas.microsoft.com/office/drawing/2014/main" id="{AA9C1BB2-DAEA-4880-AE53-FBDEA6573C64}"/>
              </a:ext>
            </a:extLst>
          </p:cNvPr>
          <p:cNvPicPr>
            <a:picLocks noChangeAspect="1"/>
          </p:cNvPicPr>
          <p:nvPr/>
        </p:nvPicPr>
        <p:blipFill>
          <a:blip r:embed="rId3"/>
          <a:stretch>
            <a:fillRect/>
          </a:stretch>
        </p:blipFill>
        <p:spPr>
          <a:xfrm>
            <a:off x="8170417" y="3521534"/>
            <a:ext cx="4021583" cy="3336466"/>
          </a:xfrm>
          <a:prstGeom prst="rect">
            <a:avLst/>
          </a:prstGeom>
        </p:spPr>
      </p:pic>
    </p:spTree>
    <p:extLst>
      <p:ext uri="{BB962C8B-B14F-4D97-AF65-F5344CB8AC3E}">
        <p14:creationId xmlns:p14="http://schemas.microsoft.com/office/powerpoint/2010/main" val="3942717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E8D4-656C-4FC9-AD67-446A8D74F9CF}"/>
              </a:ext>
            </a:extLst>
          </p:cNvPr>
          <p:cNvSpPr>
            <a:spLocks noGrp="1"/>
          </p:cNvSpPr>
          <p:nvPr>
            <p:ph type="title"/>
          </p:nvPr>
        </p:nvSpPr>
        <p:spPr>
          <a:xfrm>
            <a:off x="617220" y="150453"/>
            <a:ext cx="10957560" cy="1293028"/>
          </a:xfrm>
        </p:spPr>
        <p:txBody>
          <a:bodyPr/>
          <a:lstStyle/>
          <a:p>
            <a:pPr algn="ctr"/>
            <a:r>
              <a:rPr lang="en-US" b="1" dirty="0"/>
              <a:t>WOW EFFECT BY MACHINE LEARNING</a:t>
            </a:r>
          </a:p>
        </p:txBody>
      </p:sp>
      <p:sp>
        <p:nvSpPr>
          <p:cNvPr id="3" name="Content Placeholder 2">
            <a:extLst>
              <a:ext uri="{FF2B5EF4-FFF2-40B4-BE49-F238E27FC236}">
                <a16:creationId xmlns:a16="http://schemas.microsoft.com/office/drawing/2014/main" id="{BDEFDE23-57B7-4F1B-9672-27FCF5DA1BB9}"/>
              </a:ext>
            </a:extLst>
          </p:cNvPr>
          <p:cNvSpPr>
            <a:spLocks noGrp="1"/>
          </p:cNvSpPr>
          <p:nvPr>
            <p:ph idx="1"/>
          </p:nvPr>
        </p:nvSpPr>
        <p:spPr>
          <a:xfrm>
            <a:off x="590385" y="1526650"/>
            <a:ext cx="10820400" cy="4024125"/>
          </a:xfrm>
        </p:spPr>
        <p:txBody>
          <a:bodyPr/>
          <a:lstStyle/>
          <a:p>
            <a:pPr marL="0" indent="0" algn="l" rtl="0">
              <a:buNone/>
            </a:pPr>
            <a:r>
              <a:rPr lang="en-US" dirty="0"/>
              <a:t>We wanted to check if our algorithm can predict the other side of the question- what is the social economic rate in city according to our data.</a:t>
            </a:r>
          </a:p>
          <a:p>
            <a:pPr marL="0" indent="0" algn="l" rtl="0">
              <a:buNone/>
            </a:pPr>
            <a:r>
              <a:rPr lang="en-US" dirty="0"/>
              <a:t>Prediction made by real social economic rate and not 0-1 values.</a:t>
            </a:r>
          </a:p>
          <a:p>
            <a:pPr marL="0" indent="0" algn="l" rtl="0">
              <a:buNone/>
            </a:pPr>
            <a:endParaRPr lang="en-US" dirty="0"/>
          </a:p>
          <a:p>
            <a:pPr marL="0" indent="0" algn="l" rtl="0">
              <a:buNone/>
            </a:pPr>
            <a:r>
              <a:rPr lang="en-US" dirty="0"/>
              <a:t>The results were astounding- 100% Accuracy model</a:t>
            </a:r>
          </a:p>
        </p:txBody>
      </p:sp>
      <p:pic>
        <p:nvPicPr>
          <p:cNvPr id="5" name="Picture 4">
            <a:extLst>
              <a:ext uri="{FF2B5EF4-FFF2-40B4-BE49-F238E27FC236}">
                <a16:creationId xmlns:a16="http://schemas.microsoft.com/office/drawing/2014/main" id="{9FFEC612-4317-41F1-BEB2-01AB2638751B}"/>
              </a:ext>
            </a:extLst>
          </p:cNvPr>
          <p:cNvPicPr>
            <a:picLocks noChangeAspect="1"/>
          </p:cNvPicPr>
          <p:nvPr/>
        </p:nvPicPr>
        <p:blipFill>
          <a:blip r:embed="rId2"/>
          <a:stretch>
            <a:fillRect/>
          </a:stretch>
        </p:blipFill>
        <p:spPr>
          <a:xfrm>
            <a:off x="654130" y="2653341"/>
            <a:ext cx="3731439" cy="455272"/>
          </a:xfrm>
          <a:prstGeom prst="rect">
            <a:avLst/>
          </a:prstGeom>
        </p:spPr>
      </p:pic>
      <p:pic>
        <p:nvPicPr>
          <p:cNvPr id="7" name="Picture 6">
            <a:extLst>
              <a:ext uri="{FF2B5EF4-FFF2-40B4-BE49-F238E27FC236}">
                <a16:creationId xmlns:a16="http://schemas.microsoft.com/office/drawing/2014/main" id="{DD0FDBF7-EC31-425A-B387-DBF4C6794AA6}"/>
              </a:ext>
            </a:extLst>
          </p:cNvPr>
          <p:cNvPicPr>
            <a:picLocks noChangeAspect="1"/>
          </p:cNvPicPr>
          <p:nvPr/>
        </p:nvPicPr>
        <p:blipFill>
          <a:blip r:embed="rId3"/>
          <a:stretch>
            <a:fillRect/>
          </a:stretch>
        </p:blipFill>
        <p:spPr>
          <a:xfrm>
            <a:off x="5082038" y="3595739"/>
            <a:ext cx="6519577" cy="3140764"/>
          </a:xfrm>
          <a:prstGeom prst="rect">
            <a:avLst/>
          </a:prstGeom>
        </p:spPr>
      </p:pic>
      <p:pic>
        <p:nvPicPr>
          <p:cNvPr id="9" name="Picture 8">
            <a:extLst>
              <a:ext uri="{FF2B5EF4-FFF2-40B4-BE49-F238E27FC236}">
                <a16:creationId xmlns:a16="http://schemas.microsoft.com/office/drawing/2014/main" id="{41427AC8-1B69-486A-94B5-3509F7143E34}"/>
              </a:ext>
            </a:extLst>
          </p:cNvPr>
          <p:cNvPicPr>
            <a:picLocks noChangeAspect="1"/>
          </p:cNvPicPr>
          <p:nvPr/>
        </p:nvPicPr>
        <p:blipFill>
          <a:blip r:embed="rId4"/>
          <a:stretch>
            <a:fillRect/>
          </a:stretch>
        </p:blipFill>
        <p:spPr>
          <a:xfrm>
            <a:off x="590385" y="3595739"/>
            <a:ext cx="3626508" cy="3140765"/>
          </a:xfrm>
          <a:prstGeom prst="rect">
            <a:avLst/>
          </a:prstGeom>
        </p:spPr>
      </p:pic>
    </p:spTree>
    <p:extLst>
      <p:ext uri="{BB962C8B-B14F-4D97-AF65-F5344CB8AC3E}">
        <p14:creationId xmlns:p14="http://schemas.microsoft.com/office/powerpoint/2010/main" val="2275435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2221-B47B-4E73-B0F0-49D8B0C0E2EA}"/>
              </a:ext>
            </a:extLst>
          </p:cNvPr>
          <p:cNvSpPr>
            <a:spLocks noGrp="1"/>
          </p:cNvSpPr>
          <p:nvPr>
            <p:ph type="title"/>
          </p:nvPr>
        </p:nvSpPr>
        <p:spPr>
          <a:xfrm>
            <a:off x="1368949" y="0"/>
            <a:ext cx="8610600" cy="1293028"/>
          </a:xfrm>
        </p:spPr>
        <p:txBody>
          <a:bodyPr/>
          <a:lstStyle/>
          <a:p>
            <a:r>
              <a:rPr lang="en-US" b="1" dirty="0"/>
              <a:t>WOW EFFECT BY Visualization</a:t>
            </a:r>
          </a:p>
        </p:txBody>
      </p:sp>
      <p:sp>
        <p:nvSpPr>
          <p:cNvPr id="3" name="Content Placeholder 2">
            <a:extLst>
              <a:ext uri="{FF2B5EF4-FFF2-40B4-BE49-F238E27FC236}">
                <a16:creationId xmlns:a16="http://schemas.microsoft.com/office/drawing/2014/main" id="{2EF7301A-6C3C-442F-91E8-611BCF744606}"/>
              </a:ext>
            </a:extLst>
          </p:cNvPr>
          <p:cNvSpPr>
            <a:spLocks noGrp="1"/>
          </p:cNvSpPr>
          <p:nvPr>
            <p:ph idx="1"/>
          </p:nvPr>
        </p:nvSpPr>
        <p:spPr>
          <a:xfrm>
            <a:off x="213064" y="1420426"/>
            <a:ext cx="11709647" cy="2388093"/>
          </a:xfrm>
        </p:spPr>
        <p:txBody>
          <a:bodyPr>
            <a:normAutofit lnSpcReduction="10000"/>
          </a:bodyPr>
          <a:lstStyle/>
          <a:p>
            <a:pPr marL="0" indent="0" algn="l" rtl="0">
              <a:buNone/>
            </a:pPr>
            <a:r>
              <a:rPr lang="en-US" dirty="0"/>
              <a:t>Live Plot – number of daily verified cases since pandemic started in 2 different social economic rated cities. </a:t>
            </a:r>
          </a:p>
          <a:p>
            <a:pPr marL="0" indent="0" algn="l" rtl="0">
              <a:buNone/>
            </a:pPr>
            <a:r>
              <a:rPr lang="en-US" dirty="0"/>
              <a:t>X-axis – number of days since Covid-19 started</a:t>
            </a:r>
          </a:p>
          <a:p>
            <a:pPr marL="0" indent="0" algn="l" rtl="0">
              <a:buNone/>
            </a:pPr>
            <a:r>
              <a:rPr lang="en-US" dirty="0"/>
              <a:t>Y-axis – number of verified cases in each city</a:t>
            </a:r>
          </a:p>
          <a:p>
            <a:pPr marL="0" indent="0" algn="l" rtl="0">
              <a:buNone/>
            </a:pPr>
            <a:r>
              <a:rPr lang="en-US" dirty="0"/>
              <a:t>Purple – low social-economic rated city</a:t>
            </a:r>
          </a:p>
          <a:p>
            <a:pPr marL="0" indent="0" algn="l" rtl="0">
              <a:buNone/>
            </a:pPr>
            <a:r>
              <a:rPr lang="en-US" dirty="0"/>
              <a:t>Blue - high social-economic rated city</a:t>
            </a:r>
          </a:p>
        </p:txBody>
      </p:sp>
      <p:pic>
        <p:nvPicPr>
          <p:cNvPr id="4" name="Daily verified">
            <a:hlinkClick r:id="" action="ppaction://media"/>
            <a:extLst>
              <a:ext uri="{FF2B5EF4-FFF2-40B4-BE49-F238E27FC236}">
                <a16:creationId xmlns:a16="http://schemas.microsoft.com/office/drawing/2014/main" id="{40AC2069-58DD-43D6-BAFF-48C813303B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8795" y="3808520"/>
            <a:ext cx="9726766" cy="2850325"/>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5442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1ED9-698B-46DA-B1A3-1B5D238E6561}"/>
              </a:ext>
            </a:extLst>
          </p:cNvPr>
          <p:cNvSpPr>
            <a:spLocks noGrp="1"/>
          </p:cNvSpPr>
          <p:nvPr>
            <p:ph type="title"/>
          </p:nvPr>
        </p:nvSpPr>
        <p:spPr>
          <a:xfrm>
            <a:off x="1790700" y="292853"/>
            <a:ext cx="8610600" cy="1293028"/>
          </a:xfrm>
        </p:spPr>
        <p:txBody>
          <a:bodyPr/>
          <a:lstStyle/>
          <a:p>
            <a:pPr algn="ctr"/>
            <a:r>
              <a:rPr lang="en-US" b="1" dirty="0"/>
              <a:t>CONCLUSION</a:t>
            </a:r>
          </a:p>
        </p:txBody>
      </p:sp>
      <p:sp>
        <p:nvSpPr>
          <p:cNvPr id="3" name="Content Placeholder 2">
            <a:extLst>
              <a:ext uri="{FF2B5EF4-FFF2-40B4-BE49-F238E27FC236}">
                <a16:creationId xmlns:a16="http://schemas.microsoft.com/office/drawing/2014/main" id="{EAF01794-9058-4897-9497-565363BFCFB0}"/>
              </a:ext>
            </a:extLst>
          </p:cNvPr>
          <p:cNvSpPr>
            <a:spLocks noGrp="1"/>
          </p:cNvSpPr>
          <p:nvPr>
            <p:ph idx="1"/>
          </p:nvPr>
        </p:nvSpPr>
        <p:spPr>
          <a:xfrm>
            <a:off x="685800" y="2025884"/>
            <a:ext cx="10820400" cy="4024125"/>
          </a:xfrm>
        </p:spPr>
        <p:txBody>
          <a:bodyPr/>
          <a:lstStyle/>
          <a:p>
            <a:pPr marL="0" indent="0" algn="l">
              <a:buNone/>
            </a:pPr>
            <a:r>
              <a:rPr lang="en-US" dirty="0"/>
              <a:t>We can see that our research show that there’s strict connection between high/low social economic rated cities to the pandemic.</a:t>
            </a:r>
          </a:p>
          <a:p>
            <a:pPr marL="0" indent="0" algn="l">
              <a:buNone/>
            </a:pPr>
            <a:r>
              <a:rPr lang="en-US" dirty="0"/>
              <a:t>We know that in low rated cities the number of verified is approximately 5 times more than the high rated cities.</a:t>
            </a:r>
          </a:p>
          <a:p>
            <a:pPr marL="0" indent="0" algn="l">
              <a:buNone/>
            </a:pPr>
            <a:r>
              <a:rPr lang="en-US" dirty="0"/>
              <a:t>It makes us understand that most of the people who live in low rated cities care less about another people.</a:t>
            </a:r>
          </a:p>
          <a:p>
            <a:pPr marL="0" indent="0" algn="l">
              <a:buNone/>
            </a:pPr>
            <a:r>
              <a:rPr lang="en-US" dirty="0"/>
              <a:t>The low social-economic rated cities “believe” that the instructions are not relevant for them and this is the main cause to the gap between the cities that we saw during the research.</a:t>
            </a:r>
          </a:p>
          <a:p>
            <a:pPr marL="0" indent="0" algn="l">
              <a:buNone/>
            </a:pPr>
            <a:r>
              <a:rPr lang="en-US" dirty="0"/>
              <a:t>And the high social-economic rated cities cares more about their life.</a:t>
            </a:r>
          </a:p>
        </p:txBody>
      </p:sp>
    </p:spTree>
    <p:extLst>
      <p:ext uri="{BB962C8B-B14F-4D97-AF65-F5344CB8AC3E}">
        <p14:creationId xmlns:p14="http://schemas.microsoft.com/office/powerpoint/2010/main" val="7649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4661-2E29-4732-B89E-CC61AA8F7273}"/>
              </a:ext>
            </a:extLst>
          </p:cNvPr>
          <p:cNvSpPr>
            <a:spLocks noGrp="1"/>
          </p:cNvSpPr>
          <p:nvPr>
            <p:ph type="title"/>
          </p:nvPr>
        </p:nvSpPr>
        <p:spPr>
          <a:xfrm>
            <a:off x="1790700" y="295843"/>
            <a:ext cx="8610600" cy="1293028"/>
          </a:xfrm>
        </p:spPr>
        <p:txBody>
          <a:bodyPr/>
          <a:lstStyle/>
          <a:p>
            <a:pPr algn="ctr"/>
            <a:r>
              <a:rPr lang="en-US" b="1" dirty="0">
                <a:cs typeface="+mn-cs"/>
              </a:rPr>
              <a:t>Main steps</a:t>
            </a:r>
            <a:endParaRPr lang="he-IL" b="1" dirty="0">
              <a:cs typeface="+mn-cs"/>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0A611E-35C4-46D7-9B73-559DC5B05252}"/>
                  </a:ext>
                </a:extLst>
              </p14:cNvPr>
              <p14:cNvContentPartPr/>
              <p14:nvPr/>
            </p14:nvContentPartPr>
            <p14:xfrm>
              <a:off x="3616330" y="2721837"/>
              <a:ext cx="3086280" cy="1305360"/>
            </p14:xfrm>
          </p:contentPart>
        </mc:Choice>
        <mc:Fallback xmlns="">
          <p:pic>
            <p:nvPicPr>
              <p:cNvPr id="4" name="Ink 3">
                <a:extLst>
                  <a:ext uri="{FF2B5EF4-FFF2-40B4-BE49-F238E27FC236}">
                    <a16:creationId xmlns:a16="http://schemas.microsoft.com/office/drawing/2014/main" id="{1D0A611E-35C4-46D7-9B73-559DC5B05252}"/>
                  </a:ext>
                </a:extLst>
              </p:cNvPr>
              <p:cNvPicPr/>
              <p:nvPr/>
            </p:nvPicPr>
            <p:blipFill>
              <a:blip r:embed="rId3"/>
              <a:stretch>
                <a:fillRect/>
              </a:stretch>
            </p:blipFill>
            <p:spPr>
              <a:xfrm>
                <a:off x="3607330" y="2712837"/>
                <a:ext cx="3103920" cy="1323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C779ECA-846C-4433-9D6E-270AABDBE9E0}"/>
                  </a:ext>
                </a:extLst>
              </p14:cNvPr>
              <p14:cNvContentPartPr/>
              <p14:nvPr/>
            </p14:nvContentPartPr>
            <p14:xfrm>
              <a:off x="7098970" y="1389837"/>
              <a:ext cx="1140120" cy="437040"/>
            </p14:xfrm>
          </p:contentPart>
        </mc:Choice>
        <mc:Fallback xmlns="">
          <p:pic>
            <p:nvPicPr>
              <p:cNvPr id="5" name="Ink 4">
                <a:extLst>
                  <a:ext uri="{FF2B5EF4-FFF2-40B4-BE49-F238E27FC236}">
                    <a16:creationId xmlns:a16="http://schemas.microsoft.com/office/drawing/2014/main" id="{7C779ECA-846C-4433-9D6E-270AABDBE9E0}"/>
                  </a:ext>
                </a:extLst>
              </p:cNvPr>
              <p:cNvPicPr/>
              <p:nvPr/>
            </p:nvPicPr>
            <p:blipFill>
              <a:blip r:embed="rId5"/>
              <a:stretch>
                <a:fillRect/>
              </a:stretch>
            </p:blipFill>
            <p:spPr>
              <a:xfrm>
                <a:off x="7090330" y="1381197"/>
                <a:ext cx="1157760" cy="454680"/>
              </a:xfrm>
              <a:prstGeom prst="rect">
                <a:avLst/>
              </a:prstGeom>
            </p:spPr>
          </p:pic>
        </mc:Fallback>
      </mc:AlternateContent>
      <p:graphicFrame>
        <p:nvGraphicFramePr>
          <p:cNvPr id="16" name="Content Placeholder 15">
            <a:extLst>
              <a:ext uri="{FF2B5EF4-FFF2-40B4-BE49-F238E27FC236}">
                <a16:creationId xmlns:a16="http://schemas.microsoft.com/office/drawing/2014/main" id="{3433E547-E341-4C1D-89E8-B66F53B43A2E}"/>
              </a:ext>
            </a:extLst>
          </p:cNvPr>
          <p:cNvGraphicFramePr>
            <a:graphicFrameLocks noGrp="1"/>
          </p:cNvGraphicFramePr>
          <p:nvPr>
            <p:ph idx="1"/>
            <p:extLst>
              <p:ext uri="{D42A27DB-BD31-4B8C-83A1-F6EECF244321}">
                <p14:modId xmlns:p14="http://schemas.microsoft.com/office/powerpoint/2010/main" val="2642643012"/>
              </p:ext>
            </p:extLst>
          </p:nvPr>
        </p:nvGraphicFramePr>
        <p:xfrm>
          <a:off x="685800" y="1816076"/>
          <a:ext cx="10820400" cy="4024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5524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BEB04-5C0D-4DC8-B6C8-5DA620BFAB86}"/>
              </a:ext>
            </a:extLst>
          </p:cNvPr>
          <p:cNvSpPr>
            <a:spLocks noGrp="1"/>
          </p:cNvSpPr>
          <p:nvPr>
            <p:ph idx="1"/>
          </p:nvPr>
        </p:nvSpPr>
        <p:spPr>
          <a:xfrm>
            <a:off x="685800" y="1688533"/>
            <a:ext cx="10820400" cy="4024125"/>
          </a:xfrm>
        </p:spPr>
        <p:txBody>
          <a:bodyPr/>
          <a:lstStyle/>
          <a:p>
            <a:pPr marL="0" indent="0" algn="ctr">
              <a:buNone/>
            </a:pPr>
            <a:r>
              <a:rPr lang="en-US" b="1" u="sng" dirty="0">
                <a:solidFill>
                  <a:schemeClr val="accent6"/>
                </a:solidFill>
              </a:rPr>
              <a:t>Crawling- Madlan</a:t>
            </a:r>
          </a:p>
          <a:p>
            <a:pPr marL="0" indent="0" algn="ctr">
              <a:buNone/>
            </a:pPr>
            <a:endParaRPr lang="en-US" b="1" u="sng" dirty="0">
              <a:solidFill>
                <a:schemeClr val="accent6"/>
              </a:solidFill>
            </a:endParaRPr>
          </a:p>
          <a:p>
            <a:pPr marL="0" indent="0" algn="l" rtl="0">
              <a:buNone/>
            </a:pPr>
            <a:r>
              <a:rPr lang="en-US" dirty="0"/>
              <a:t>At first, we wanted to crawl data from “Madlan” site that has the most information about cities in Israel.</a:t>
            </a:r>
          </a:p>
          <a:p>
            <a:pPr marL="0" indent="0" algn="l" rtl="0">
              <a:buNone/>
            </a:pPr>
            <a:r>
              <a:rPr lang="en-US" dirty="0"/>
              <a:t>The site is blocked for crawling, bots and they rejected us.</a:t>
            </a:r>
          </a:p>
          <a:p>
            <a:pPr marL="0" indent="0" algn="l" rtl="0">
              <a:buNone/>
            </a:pPr>
            <a:endParaRPr lang="en-US" dirty="0"/>
          </a:p>
          <a:p>
            <a:pPr marL="0" indent="0" algn="l" rtl="0">
              <a:buNone/>
            </a:pPr>
            <a:endParaRPr lang="en-US" dirty="0"/>
          </a:p>
          <a:p>
            <a:pPr marL="0" indent="0" algn="l" rtl="0">
              <a:buNone/>
            </a:pPr>
            <a:r>
              <a:rPr lang="en-US" dirty="0"/>
              <a:t>The result:</a:t>
            </a:r>
          </a:p>
          <a:p>
            <a:pPr marL="0" indent="0" algn="l" rtl="0">
              <a:buNone/>
            </a:pPr>
            <a:endParaRPr lang="en-US" dirty="0"/>
          </a:p>
        </p:txBody>
      </p:sp>
      <p:sp>
        <p:nvSpPr>
          <p:cNvPr id="4" name="Title 1">
            <a:extLst>
              <a:ext uri="{FF2B5EF4-FFF2-40B4-BE49-F238E27FC236}">
                <a16:creationId xmlns:a16="http://schemas.microsoft.com/office/drawing/2014/main" id="{3CF8B53F-D1B0-4016-B761-B0F06D6394D5}"/>
              </a:ext>
            </a:extLst>
          </p:cNvPr>
          <p:cNvSpPr>
            <a:spLocks noGrp="1"/>
          </p:cNvSpPr>
          <p:nvPr>
            <p:ph type="title"/>
          </p:nvPr>
        </p:nvSpPr>
        <p:spPr>
          <a:xfrm>
            <a:off x="1790700" y="285352"/>
            <a:ext cx="8610600" cy="1293812"/>
          </a:xfrm>
        </p:spPr>
        <p:txBody>
          <a:bodyPr/>
          <a:lstStyle/>
          <a:p>
            <a:pPr algn="ctr"/>
            <a:r>
              <a:rPr lang="en-US" b="1" dirty="0"/>
              <a:t>Crawling</a:t>
            </a:r>
            <a:endParaRPr lang="he-IL" b="1" dirty="0"/>
          </a:p>
        </p:txBody>
      </p:sp>
      <p:pic>
        <p:nvPicPr>
          <p:cNvPr id="6" name="Picture 5">
            <a:extLst>
              <a:ext uri="{FF2B5EF4-FFF2-40B4-BE49-F238E27FC236}">
                <a16:creationId xmlns:a16="http://schemas.microsoft.com/office/drawing/2014/main" id="{C9EBD49A-E8BD-4439-8375-14FB8F94B076}"/>
              </a:ext>
            </a:extLst>
          </p:cNvPr>
          <p:cNvPicPr>
            <a:picLocks noChangeAspect="1"/>
          </p:cNvPicPr>
          <p:nvPr/>
        </p:nvPicPr>
        <p:blipFill>
          <a:blip r:embed="rId2"/>
          <a:stretch>
            <a:fillRect/>
          </a:stretch>
        </p:blipFill>
        <p:spPr>
          <a:xfrm>
            <a:off x="6616190" y="3984017"/>
            <a:ext cx="5375444" cy="1901878"/>
          </a:xfrm>
          <a:prstGeom prst="rect">
            <a:avLst/>
          </a:prstGeom>
          <a:ln>
            <a:noFill/>
          </a:ln>
          <a:effectLst>
            <a:softEdge rad="112500"/>
          </a:effectLst>
        </p:spPr>
      </p:pic>
      <p:pic>
        <p:nvPicPr>
          <p:cNvPr id="8" name="Picture 7">
            <a:extLst>
              <a:ext uri="{FF2B5EF4-FFF2-40B4-BE49-F238E27FC236}">
                <a16:creationId xmlns:a16="http://schemas.microsoft.com/office/drawing/2014/main" id="{60370342-E28A-47C3-952A-0E4EFC45F97F}"/>
              </a:ext>
            </a:extLst>
          </p:cNvPr>
          <p:cNvPicPr>
            <a:picLocks noChangeAspect="1"/>
          </p:cNvPicPr>
          <p:nvPr/>
        </p:nvPicPr>
        <p:blipFill>
          <a:blip r:embed="rId3"/>
          <a:stretch>
            <a:fillRect/>
          </a:stretch>
        </p:blipFill>
        <p:spPr>
          <a:xfrm>
            <a:off x="2207193" y="4361570"/>
            <a:ext cx="4257487" cy="807897"/>
          </a:xfrm>
          <a:prstGeom prst="rect">
            <a:avLst/>
          </a:prstGeom>
          <a:ln>
            <a:noFill/>
          </a:ln>
          <a:effectLst>
            <a:softEdge rad="112500"/>
          </a:effectLst>
        </p:spPr>
      </p:pic>
    </p:spTree>
    <p:extLst>
      <p:ext uri="{BB962C8B-B14F-4D97-AF65-F5344CB8AC3E}">
        <p14:creationId xmlns:p14="http://schemas.microsoft.com/office/powerpoint/2010/main" val="83864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4460-DDEB-4E89-BC79-B6A8D95537EB}"/>
              </a:ext>
            </a:extLst>
          </p:cNvPr>
          <p:cNvSpPr>
            <a:spLocks noGrp="1"/>
          </p:cNvSpPr>
          <p:nvPr>
            <p:ph type="title"/>
          </p:nvPr>
        </p:nvSpPr>
        <p:spPr>
          <a:xfrm>
            <a:off x="962188" y="702230"/>
            <a:ext cx="9901335" cy="1293028"/>
          </a:xfrm>
        </p:spPr>
        <p:txBody>
          <a:bodyPr/>
          <a:lstStyle/>
          <a:p>
            <a:pPr algn="ctr"/>
            <a:r>
              <a:rPr lang="en-US" b="1" dirty="0"/>
              <a:t>Crawling</a:t>
            </a:r>
            <a:endParaRPr lang="he-IL" b="1" dirty="0"/>
          </a:p>
        </p:txBody>
      </p:sp>
      <p:sp>
        <p:nvSpPr>
          <p:cNvPr id="3" name="Content Placeholder 2">
            <a:extLst>
              <a:ext uri="{FF2B5EF4-FFF2-40B4-BE49-F238E27FC236}">
                <a16:creationId xmlns:a16="http://schemas.microsoft.com/office/drawing/2014/main" id="{DCD363D3-CE3D-4BC8-BB4D-EB509440B144}"/>
              </a:ext>
            </a:extLst>
          </p:cNvPr>
          <p:cNvSpPr>
            <a:spLocks noGrp="1"/>
          </p:cNvSpPr>
          <p:nvPr>
            <p:ph idx="1"/>
          </p:nvPr>
        </p:nvSpPr>
        <p:spPr>
          <a:xfrm>
            <a:off x="502655" y="1759555"/>
            <a:ext cx="10820400" cy="4024125"/>
          </a:xfrm>
        </p:spPr>
        <p:txBody>
          <a:bodyPr>
            <a:normAutofit/>
          </a:bodyPr>
          <a:lstStyle/>
          <a:p>
            <a:pPr marL="0" indent="0" algn="ctr" rtl="0">
              <a:buNone/>
            </a:pPr>
            <a:r>
              <a:rPr lang="en-US" b="1" u="sng" dirty="0">
                <a:solidFill>
                  <a:schemeClr val="accent6"/>
                </a:solidFill>
              </a:rPr>
              <a:t>Crawling- Wikipedia.</a:t>
            </a:r>
          </a:p>
          <a:p>
            <a:pPr marL="0" indent="0" algn="l" rtl="0">
              <a:buNone/>
            </a:pPr>
            <a:endParaRPr lang="en-US" dirty="0"/>
          </a:p>
          <a:p>
            <a:pPr marL="0" indent="0" algn="l" rtl="0">
              <a:buNone/>
            </a:pPr>
            <a:endParaRPr lang="en-US" dirty="0">
              <a:solidFill>
                <a:schemeClr val="accent6"/>
              </a:solidFill>
            </a:endParaRPr>
          </a:p>
          <a:p>
            <a:pPr marL="0" indent="0" algn="l" rtl="0">
              <a:buNone/>
            </a:pPr>
            <a:endParaRPr lang="en-US" dirty="0">
              <a:solidFill>
                <a:schemeClr val="accent6"/>
              </a:solidFill>
            </a:endParaRP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3" name="Picture 12">
            <a:extLst>
              <a:ext uri="{FF2B5EF4-FFF2-40B4-BE49-F238E27FC236}">
                <a16:creationId xmlns:a16="http://schemas.microsoft.com/office/drawing/2014/main" id="{ECA0C73F-F2CB-4E45-B0AF-43D8D7921962}"/>
              </a:ext>
            </a:extLst>
          </p:cNvPr>
          <p:cNvPicPr>
            <a:picLocks noChangeAspect="1"/>
          </p:cNvPicPr>
          <p:nvPr/>
        </p:nvPicPr>
        <p:blipFill>
          <a:blip r:embed="rId2"/>
          <a:stretch>
            <a:fillRect/>
          </a:stretch>
        </p:blipFill>
        <p:spPr>
          <a:xfrm>
            <a:off x="1196546" y="2857275"/>
            <a:ext cx="9432620" cy="2513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388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0E8A-6638-4947-AF8C-5EDD9AF9257D}"/>
              </a:ext>
            </a:extLst>
          </p:cNvPr>
          <p:cNvSpPr>
            <a:spLocks noGrp="1"/>
          </p:cNvSpPr>
          <p:nvPr>
            <p:ph type="title"/>
          </p:nvPr>
        </p:nvSpPr>
        <p:spPr>
          <a:xfrm>
            <a:off x="452761" y="552666"/>
            <a:ext cx="10130161" cy="1293028"/>
          </a:xfrm>
        </p:spPr>
        <p:txBody>
          <a:bodyPr/>
          <a:lstStyle/>
          <a:p>
            <a:r>
              <a:rPr lang="en-US" b="1" dirty="0"/>
              <a:t>Data scrapping from Wikipedia</a:t>
            </a:r>
          </a:p>
        </p:txBody>
      </p:sp>
      <p:sp>
        <p:nvSpPr>
          <p:cNvPr id="3" name="Content Placeholder 2">
            <a:extLst>
              <a:ext uri="{FF2B5EF4-FFF2-40B4-BE49-F238E27FC236}">
                <a16:creationId xmlns:a16="http://schemas.microsoft.com/office/drawing/2014/main" id="{4F10A32A-8A0D-4D20-97A8-827CE13ADE31}"/>
              </a:ext>
            </a:extLst>
          </p:cNvPr>
          <p:cNvSpPr>
            <a:spLocks noGrp="1"/>
          </p:cNvSpPr>
          <p:nvPr>
            <p:ph idx="1"/>
          </p:nvPr>
        </p:nvSpPr>
        <p:spPr>
          <a:xfrm>
            <a:off x="765699" y="1845694"/>
            <a:ext cx="10820400" cy="4024125"/>
          </a:xfrm>
        </p:spPr>
        <p:txBody>
          <a:bodyPr/>
          <a:lstStyle/>
          <a:p>
            <a:pPr marL="0" indent="0" algn="ctr" rtl="0">
              <a:buNone/>
            </a:pPr>
            <a:r>
              <a:rPr lang="en-US" b="1" u="sng" dirty="0">
                <a:solidFill>
                  <a:schemeClr val="accent6"/>
                </a:solidFill>
              </a:rPr>
              <a:t>Crawling- Wikipedia</a:t>
            </a:r>
          </a:p>
          <a:p>
            <a:pPr marL="0" indent="0" algn="ctr" rtl="0">
              <a:buNone/>
            </a:pPr>
            <a:endParaRPr lang="en-US" sz="1100" b="1" u="sng" dirty="0">
              <a:solidFill>
                <a:schemeClr val="accent6"/>
              </a:solidFill>
            </a:endParaRPr>
          </a:p>
          <a:p>
            <a:pPr marL="0" indent="0" algn="l" rtl="0">
              <a:buNone/>
            </a:pPr>
            <a:r>
              <a:rPr lang="en-US" dirty="0"/>
              <a:t>From Wikipedia we scrapped  parameters for each City:</a:t>
            </a:r>
          </a:p>
          <a:p>
            <a:pPr marL="0" indent="0" algn="l" rtl="0">
              <a:buNone/>
            </a:pPr>
            <a:r>
              <a:rPr lang="en-US" dirty="0"/>
              <a:t>City Name , Population , Social Economic Rate</a:t>
            </a:r>
          </a:p>
        </p:txBody>
      </p:sp>
      <p:pic>
        <p:nvPicPr>
          <p:cNvPr id="5" name="Picture 4">
            <a:extLst>
              <a:ext uri="{FF2B5EF4-FFF2-40B4-BE49-F238E27FC236}">
                <a16:creationId xmlns:a16="http://schemas.microsoft.com/office/drawing/2014/main" id="{086D580F-6C4A-4AB8-A82D-6380C9893751}"/>
              </a:ext>
            </a:extLst>
          </p:cNvPr>
          <p:cNvPicPr>
            <a:picLocks noChangeAspect="1"/>
          </p:cNvPicPr>
          <p:nvPr/>
        </p:nvPicPr>
        <p:blipFill>
          <a:blip r:embed="rId2"/>
          <a:stretch>
            <a:fillRect/>
          </a:stretch>
        </p:blipFill>
        <p:spPr>
          <a:xfrm>
            <a:off x="8020234" y="3052072"/>
            <a:ext cx="3565865" cy="3668038"/>
          </a:xfrm>
          <a:prstGeom prst="rect">
            <a:avLst/>
          </a:prstGeom>
          <a:ln>
            <a:noFill/>
          </a:ln>
          <a:effectLst>
            <a:softEdge rad="112500"/>
          </a:effectLst>
        </p:spPr>
      </p:pic>
    </p:spTree>
    <p:extLst>
      <p:ext uri="{BB962C8B-B14F-4D97-AF65-F5344CB8AC3E}">
        <p14:creationId xmlns:p14="http://schemas.microsoft.com/office/powerpoint/2010/main" val="210697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4460-DDEB-4E89-BC79-B6A8D95537EB}"/>
              </a:ext>
            </a:extLst>
          </p:cNvPr>
          <p:cNvSpPr>
            <a:spLocks noGrp="1"/>
          </p:cNvSpPr>
          <p:nvPr>
            <p:ph type="title"/>
          </p:nvPr>
        </p:nvSpPr>
        <p:spPr>
          <a:xfrm>
            <a:off x="1145332" y="209931"/>
            <a:ext cx="9901335" cy="1293028"/>
          </a:xfrm>
        </p:spPr>
        <p:txBody>
          <a:bodyPr/>
          <a:lstStyle/>
          <a:p>
            <a:pPr algn="ctr"/>
            <a:r>
              <a:rPr lang="en-US" b="1" dirty="0"/>
              <a:t>api</a:t>
            </a:r>
            <a:endParaRPr lang="he-IL" b="1" dirty="0"/>
          </a:p>
        </p:txBody>
      </p:sp>
      <p:sp>
        <p:nvSpPr>
          <p:cNvPr id="3" name="Content Placeholder 2">
            <a:extLst>
              <a:ext uri="{FF2B5EF4-FFF2-40B4-BE49-F238E27FC236}">
                <a16:creationId xmlns:a16="http://schemas.microsoft.com/office/drawing/2014/main" id="{DCD363D3-CE3D-4BC8-BB4D-EB509440B144}"/>
              </a:ext>
            </a:extLst>
          </p:cNvPr>
          <p:cNvSpPr>
            <a:spLocks noGrp="1"/>
          </p:cNvSpPr>
          <p:nvPr>
            <p:ph idx="1"/>
          </p:nvPr>
        </p:nvSpPr>
        <p:spPr>
          <a:xfrm>
            <a:off x="342899" y="1320012"/>
            <a:ext cx="11506199" cy="4024125"/>
          </a:xfrm>
        </p:spPr>
        <p:txBody>
          <a:bodyPr>
            <a:normAutofit/>
          </a:bodyPr>
          <a:lstStyle/>
          <a:p>
            <a:pPr marL="0" indent="0" algn="ctr" rtl="0">
              <a:buNone/>
            </a:pPr>
            <a:r>
              <a:rPr lang="en-US" b="1" u="sng" dirty="0">
                <a:solidFill>
                  <a:schemeClr val="accent6"/>
                </a:solidFill>
              </a:rPr>
              <a:t>API – data.gov.il</a:t>
            </a:r>
          </a:p>
          <a:p>
            <a:pPr marL="0" indent="0" algn="l" rtl="0">
              <a:buNone/>
            </a:pPr>
            <a:r>
              <a:rPr lang="en-US" dirty="0"/>
              <a:t>We pulled data in API method. </a:t>
            </a:r>
            <a:endParaRPr lang="en-US" dirty="0">
              <a:solidFill>
                <a:schemeClr val="accent6"/>
              </a:solidFill>
            </a:endParaRP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9" name="Picture 8">
            <a:extLst>
              <a:ext uri="{FF2B5EF4-FFF2-40B4-BE49-F238E27FC236}">
                <a16:creationId xmlns:a16="http://schemas.microsoft.com/office/drawing/2014/main" id="{A07A8E30-7E21-4E19-B90D-B454DA242332}"/>
              </a:ext>
            </a:extLst>
          </p:cNvPr>
          <p:cNvPicPr>
            <a:picLocks noChangeAspect="1"/>
          </p:cNvPicPr>
          <p:nvPr/>
        </p:nvPicPr>
        <p:blipFill>
          <a:blip r:embed="rId2"/>
          <a:stretch>
            <a:fillRect/>
          </a:stretch>
        </p:blipFill>
        <p:spPr>
          <a:xfrm>
            <a:off x="342899" y="2224770"/>
            <a:ext cx="9483145" cy="1619476"/>
          </a:xfrm>
          <a:prstGeom prst="rect">
            <a:avLst/>
          </a:prstGeom>
        </p:spPr>
      </p:pic>
      <p:pic>
        <p:nvPicPr>
          <p:cNvPr id="13" name="Picture 12">
            <a:extLst>
              <a:ext uri="{FF2B5EF4-FFF2-40B4-BE49-F238E27FC236}">
                <a16:creationId xmlns:a16="http://schemas.microsoft.com/office/drawing/2014/main" id="{83178208-A468-4E77-A4D2-0C348C227BC6}"/>
              </a:ext>
            </a:extLst>
          </p:cNvPr>
          <p:cNvPicPr>
            <a:picLocks noChangeAspect="1"/>
          </p:cNvPicPr>
          <p:nvPr/>
        </p:nvPicPr>
        <p:blipFill>
          <a:blip r:embed="rId3"/>
          <a:stretch>
            <a:fillRect/>
          </a:stretch>
        </p:blipFill>
        <p:spPr>
          <a:xfrm>
            <a:off x="6961998" y="3958056"/>
            <a:ext cx="4444013" cy="2772162"/>
          </a:xfrm>
          <a:prstGeom prst="rect">
            <a:avLst/>
          </a:prstGeom>
        </p:spPr>
      </p:pic>
    </p:spTree>
    <p:extLst>
      <p:ext uri="{BB962C8B-B14F-4D97-AF65-F5344CB8AC3E}">
        <p14:creationId xmlns:p14="http://schemas.microsoft.com/office/powerpoint/2010/main" val="304848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4460-DDEB-4E89-BC79-B6A8D95537EB}"/>
              </a:ext>
            </a:extLst>
          </p:cNvPr>
          <p:cNvSpPr>
            <a:spLocks noGrp="1"/>
          </p:cNvSpPr>
          <p:nvPr>
            <p:ph type="title"/>
          </p:nvPr>
        </p:nvSpPr>
        <p:spPr>
          <a:xfrm>
            <a:off x="1145332" y="493160"/>
            <a:ext cx="9901335" cy="1293028"/>
          </a:xfrm>
        </p:spPr>
        <p:txBody>
          <a:bodyPr/>
          <a:lstStyle/>
          <a:p>
            <a:pPr algn="ctr"/>
            <a:r>
              <a:rPr lang="en-US" b="1" dirty="0"/>
              <a:t>Api &amp; crawling</a:t>
            </a:r>
            <a:endParaRPr lang="he-IL" b="1" dirty="0"/>
          </a:p>
        </p:txBody>
      </p:sp>
      <p:sp>
        <p:nvSpPr>
          <p:cNvPr id="3" name="Content Placeholder 2">
            <a:extLst>
              <a:ext uri="{FF2B5EF4-FFF2-40B4-BE49-F238E27FC236}">
                <a16:creationId xmlns:a16="http://schemas.microsoft.com/office/drawing/2014/main" id="{DCD363D3-CE3D-4BC8-BB4D-EB509440B144}"/>
              </a:ext>
            </a:extLst>
          </p:cNvPr>
          <p:cNvSpPr>
            <a:spLocks noGrp="1"/>
          </p:cNvSpPr>
          <p:nvPr>
            <p:ph idx="1"/>
          </p:nvPr>
        </p:nvSpPr>
        <p:spPr>
          <a:xfrm>
            <a:off x="382850" y="1555369"/>
            <a:ext cx="11426300" cy="5165028"/>
          </a:xfrm>
        </p:spPr>
        <p:txBody>
          <a:bodyPr>
            <a:normAutofit/>
          </a:bodyPr>
          <a:lstStyle/>
          <a:p>
            <a:pPr marL="0" indent="0" algn="ctr" rtl="0">
              <a:buNone/>
            </a:pPr>
            <a:r>
              <a:rPr lang="en-US" b="1" u="sng" dirty="0">
                <a:solidFill>
                  <a:schemeClr val="accent6"/>
                </a:solidFill>
              </a:rPr>
              <a:t>API- data.gov.il</a:t>
            </a:r>
          </a:p>
          <a:p>
            <a:pPr marL="0" indent="0" algn="ctr" rtl="0">
              <a:buNone/>
            </a:pPr>
            <a:r>
              <a:rPr lang="en-US" b="1" u="sng" dirty="0">
                <a:solidFill>
                  <a:schemeClr val="accent6"/>
                </a:solidFill>
              </a:rPr>
              <a:t>Crawling- Wikipedia.</a:t>
            </a:r>
          </a:p>
          <a:p>
            <a:pPr marL="0" indent="0" algn="l" rtl="0">
              <a:buNone/>
            </a:pPr>
            <a:r>
              <a:rPr lang="en-US" dirty="0"/>
              <a:t>           The data in the data frame after merged with the scrapped data. </a:t>
            </a:r>
          </a:p>
          <a:p>
            <a:pPr marL="0" indent="0" algn="l" rtl="0">
              <a:buNone/>
            </a:pPr>
            <a:endParaRPr lang="en-US" dirty="0">
              <a:solidFill>
                <a:schemeClr val="accent6"/>
              </a:solidFill>
            </a:endParaRPr>
          </a:p>
          <a:p>
            <a:pPr marL="0" indent="0" algn="l" rtl="0">
              <a:buNone/>
            </a:pPr>
            <a:endParaRPr lang="en-US" dirty="0">
              <a:solidFill>
                <a:schemeClr val="accent6"/>
              </a:solidFill>
            </a:endParaRP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5" name="Picture 4">
            <a:extLst>
              <a:ext uri="{FF2B5EF4-FFF2-40B4-BE49-F238E27FC236}">
                <a16:creationId xmlns:a16="http://schemas.microsoft.com/office/drawing/2014/main" id="{E619591D-72E1-42DC-B157-E85508908EC7}"/>
              </a:ext>
            </a:extLst>
          </p:cNvPr>
          <p:cNvPicPr>
            <a:picLocks noChangeAspect="1"/>
          </p:cNvPicPr>
          <p:nvPr/>
        </p:nvPicPr>
        <p:blipFill>
          <a:blip r:embed="rId2"/>
          <a:stretch>
            <a:fillRect/>
          </a:stretch>
        </p:blipFill>
        <p:spPr>
          <a:xfrm>
            <a:off x="1341509" y="3009130"/>
            <a:ext cx="9793067" cy="3543795"/>
          </a:xfrm>
          <a:prstGeom prst="rect">
            <a:avLst/>
          </a:prstGeom>
        </p:spPr>
      </p:pic>
    </p:spTree>
    <p:extLst>
      <p:ext uri="{BB962C8B-B14F-4D97-AF65-F5344CB8AC3E}">
        <p14:creationId xmlns:p14="http://schemas.microsoft.com/office/powerpoint/2010/main" val="411157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4460-DDEB-4E89-BC79-B6A8D95537EB}"/>
              </a:ext>
            </a:extLst>
          </p:cNvPr>
          <p:cNvSpPr>
            <a:spLocks noGrp="1"/>
          </p:cNvSpPr>
          <p:nvPr>
            <p:ph type="title"/>
          </p:nvPr>
        </p:nvSpPr>
        <p:spPr>
          <a:xfrm>
            <a:off x="-103086" y="135474"/>
            <a:ext cx="12386333" cy="1296140"/>
          </a:xfrm>
        </p:spPr>
        <p:txBody>
          <a:bodyPr>
            <a:normAutofit/>
          </a:bodyPr>
          <a:lstStyle/>
          <a:p>
            <a:pPr algn="ctr"/>
            <a:r>
              <a:rPr lang="en-US" sz="2800" b="1" dirty="0"/>
              <a:t>Crawling and api data collect AND CLEAN</a:t>
            </a:r>
            <a:endParaRPr lang="he-IL" sz="2800" b="1" dirty="0"/>
          </a:p>
        </p:txBody>
      </p:sp>
      <p:sp>
        <p:nvSpPr>
          <p:cNvPr id="3" name="Content Placeholder 2">
            <a:extLst>
              <a:ext uri="{FF2B5EF4-FFF2-40B4-BE49-F238E27FC236}">
                <a16:creationId xmlns:a16="http://schemas.microsoft.com/office/drawing/2014/main" id="{DCD363D3-CE3D-4BC8-BB4D-EB509440B144}"/>
              </a:ext>
            </a:extLst>
          </p:cNvPr>
          <p:cNvSpPr>
            <a:spLocks noGrp="1"/>
          </p:cNvSpPr>
          <p:nvPr>
            <p:ph idx="1"/>
          </p:nvPr>
        </p:nvSpPr>
        <p:spPr>
          <a:xfrm>
            <a:off x="106532" y="1216240"/>
            <a:ext cx="11967099" cy="5641760"/>
          </a:xfrm>
        </p:spPr>
        <p:txBody>
          <a:bodyPr>
            <a:normAutofit/>
          </a:bodyPr>
          <a:lstStyle/>
          <a:p>
            <a:pPr marL="0" indent="0" algn="l" rtl="0">
              <a:lnSpc>
                <a:spcPct val="150000"/>
              </a:lnSpc>
              <a:buNone/>
            </a:pPr>
            <a:r>
              <a:rPr lang="en-US" sz="1400" dirty="0"/>
              <a:t>According to our data- we created new columns to our dataset based on existing information that helped us a lot to analyze our question.</a:t>
            </a:r>
          </a:p>
          <a:p>
            <a:pPr marL="0" indent="0" algn="l" rtl="0">
              <a:lnSpc>
                <a:spcPct val="150000"/>
              </a:lnSpc>
              <a:buNone/>
            </a:pPr>
            <a:r>
              <a:rPr lang="en-US" sz="1400" dirty="0">
                <a:solidFill>
                  <a:srgbClr val="00B0F0"/>
                </a:solidFill>
              </a:rPr>
              <a:t>Daily Deaths , Daily Tests , New Daily Verified , Daily Recovered.</a:t>
            </a:r>
            <a:r>
              <a:rPr lang="en-US" sz="1400" dirty="0"/>
              <a:t> </a:t>
            </a:r>
          </a:p>
          <a:p>
            <a:pPr marL="0" indent="0" algn="ctr" rtl="0">
              <a:lnSpc>
                <a:spcPct val="150000"/>
              </a:lnSpc>
              <a:buNone/>
            </a:pPr>
            <a:r>
              <a:rPr lang="en-US" sz="2000" b="1" u="sng" dirty="0">
                <a:solidFill>
                  <a:schemeClr val="accent1"/>
                </a:solidFill>
              </a:rPr>
              <a:t>Clean the Data</a:t>
            </a:r>
          </a:p>
          <a:p>
            <a:pPr marL="0" indent="0" algn="l" rtl="0">
              <a:lnSpc>
                <a:spcPct val="150000"/>
              </a:lnSpc>
              <a:buNone/>
            </a:pPr>
            <a:r>
              <a:rPr lang="en-US" sz="1400" dirty="0"/>
              <a:t>We had to clean the data, when we pulled the data columns like date, it was presented as U.S date format and we had to change it.</a:t>
            </a:r>
          </a:p>
          <a:p>
            <a:pPr marL="0" indent="0" algn="l" rtl="0">
              <a:lnSpc>
                <a:spcPct val="150000"/>
              </a:lnSpc>
              <a:buNone/>
            </a:pPr>
            <a:r>
              <a:rPr lang="en-US" sz="1400" dirty="0"/>
              <a:t>In addition- “NAN” values wasn’t exist but when we wanted to know for the first days how many Cases , deaths , Recovered tests we had it was presented by “&lt;15” as string.</a:t>
            </a:r>
          </a:p>
          <a:p>
            <a:pPr marL="0" indent="0" algn="l" rtl="0">
              <a:lnSpc>
                <a:spcPct val="150000"/>
              </a:lnSpc>
              <a:buNone/>
            </a:pPr>
            <a:endParaRPr lang="en-US" sz="1400" dirty="0"/>
          </a:p>
          <a:p>
            <a:pPr marL="0" indent="0" algn="l" rtl="0">
              <a:lnSpc>
                <a:spcPct val="150000"/>
              </a:lnSpc>
              <a:buNone/>
            </a:pPr>
            <a:r>
              <a:rPr lang="en-US" sz="1400" dirty="0"/>
              <a:t>we changed it into numeric parameter and the value that we put was approximately the median- 8 as integer.</a:t>
            </a:r>
          </a:p>
          <a:p>
            <a:pPr marL="0" indent="0" algn="l" rtl="0">
              <a:lnSpc>
                <a:spcPct val="150000"/>
              </a:lnSpc>
              <a:buNone/>
            </a:pPr>
            <a:r>
              <a:rPr lang="en-US" sz="1400" dirty="0"/>
              <a:t>Many cities presented the first day wrongly, in this case our tables “Daily” ones had negative values so we put it as 0. for not losing critical information.</a:t>
            </a:r>
          </a:p>
          <a:p>
            <a:pPr marL="0" indent="0" algn="l" rtl="0">
              <a:buNone/>
            </a:pPr>
            <a:endParaRPr lang="en-US" dirty="0"/>
          </a:p>
          <a:p>
            <a:pPr marL="0" indent="0" algn="l" rtl="0">
              <a:buNone/>
            </a:pPr>
            <a:endParaRPr lang="en-US" dirty="0"/>
          </a:p>
          <a:p>
            <a:pPr marL="0" indent="0" algn="l" rtl="0">
              <a:buNone/>
            </a:pPr>
            <a:endParaRPr lang="en-US" dirty="0">
              <a:solidFill>
                <a:schemeClr val="accent6"/>
              </a:solidFill>
            </a:endParaRPr>
          </a:p>
          <a:p>
            <a:pPr marL="0" indent="0" algn="l" rtl="0">
              <a:buNone/>
            </a:pPr>
            <a:endParaRPr lang="en-US" dirty="0">
              <a:solidFill>
                <a:schemeClr val="accent6"/>
              </a:solidFill>
            </a:endParaRP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3" name="Picture 12">
            <a:extLst>
              <a:ext uri="{FF2B5EF4-FFF2-40B4-BE49-F238E27FC236}">
                <a16:creationId xmlns:a16="http://schemas.microsoft.com/office/drawing/2014/main" id="{E312D3BD-E705-4AFA-90D3-5E13D0FD245F}"/>
              </a:ext>
            </a:extLst>
          </p:cNvPr>
          <p:cNvPicPr>
            <a:picLocks noChangeAspect="1"/>
          </p:cNvPicPr>
          <p:nvPr/>
        </p:nvPicPr>
        <p:blipFill>
          <a:blip r:embed="rId2"/>
          <a:stretch>
            <a:fillRect/>
          </a:stretch>
        </p:blipFill>
        <p:spPr>
          <a:xfrm>
            <a:off x="3992326" y="5830179"/>
            <a:ext cx="4207347" cy="694907"/>
          </a:xfrm>
          <a:prstGeom prst="rect">
            <a:avLst/>
          </a:prstGeom>
        </p:spPr>
      </p:pic>
      <p:pic>
        <p:nvPicPr>
          <p:cNvPr id="15" name="Picture 14">
            <a:extLst>
              <a:ext uri="{FF2B5EF4-FFF2-40B4-BE49-F238E27FC236}">
                <a16:creationId xmlns:a16="http://schemas.microsoft.com/office/drawing/2014/main" id="{CE2710EC-315B-4FEF-A942-9BFCB8C226C2}"/>
              </a:ext>
            </a:extLst>
          </p:cNvPr>
          <p:cNvPicPr>
            <a:picLocks noChangeAspect="1"/>
          </p:cNvPicPr>
          <p:nvPr/>
        </p:nvPicPr>
        <p:blipFill>
          <a:blip r:embed="rId3"/>
          <a:stretch>
            <a:fillRect/>
          </a:stretch>
        </p:blipFill>
        <p:spPr>
          <a:xfrm>
            <a:off x="3789056" y="3939466"/>
            <a:ext cx="4613887" cy="523948"/>
          </a:xfrm>
          <a:prstGeom prst="rect">
            <a:avLst/>
          </a:prstGeom>
        </p:spPr>
      </p:pic>
    </p:spTree>
    <p:extLst>
      <p:ext uri="{BB962C8B-B14F-4D97-AF65-F5344CB8AC3E}">
        <p14:creationId xmlns:p14="http://schemas.microsoft.com/office/powerpoint/2010/main" val="396771329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4535</TotalTime>
  <Words>1235</Words>
  <Application>Microsoft Office PowerPoint</Application>
  <PresentationFormat>מסך רחב</PresentationFormat>
  <Paragraphs>150</Paragraphs>
  <Slides>23</Slides>
  <Notes>1</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23</vt:i4>
      </vt:variant>
    </vt:vector>
  </HeadingPairs>
  <TitlesOfParts>
    <vt:vector size="29" baseType="lpstr">
      <vt:lpstr>Arial</vt:lpstr>
      <vt:lpstr>Calibri</vt:lpstr>
      <vt:lpstr>Century Gothic</vt:lpstr>
      <vt:lpstr>Century Gothic (Headings)</vt:lpstr>
      <vt:lpstr>Times New Roman</vt:lpstr>
      <vt:lpstr>Vapor Trail</vt:lpstr>
      <vt:lpstr>is There a connection between  Social-economic status   </vt:lpstr>
      <vt:lpstr>BACKGROUND</vt:lpstr>
      <vt:lpstr>Main steps</vt:lpstr>
      <vt:lpstr>Crawling</vt:lpstr>
      <vt:lpstr>Crawling</vt:lpstr>
      <vt:lpstr>Data scrapping from Wikipedia</vt:lpstr>
      <vt:lpstr>api</vt:lpstr>
      <vt:lpstr>Api &amp; crawling</vt:lpstr>
      <vt:lpstr>Crawling and api data collect AND CLEAN</vt:lpstr>
      <vt:lpstr>Visualization </vt:lpstr>
      <vt:lpstr>Visualization </vt:lpstr>
      <vt:lpstr>Visualization </vt:lpstr>
      <vt:lpstr>Visualization </vt:lpstr>
      <vt:lpstr>Visualization</vt:lpstr>
      <vt:lpstr>Visualization</vt:lpstr>
      <vt:lpstr>Visualization</vt:lpstr>
      <vt:lpstr>Prediction machine learning</vt:lpstr>
      <vt:lpstr>Prediction machine learning</vt:lpstr>
      <vt:lpstr>Prediction machine learning</vt:lpstr>
      <vt:lpstr>Prediction machine learning</vt:lpstr>
      <vt:lpstr>WOW EFFECT BY MACHINE LEARNING</vt:lpstr>
      <vt:lpstr>WOW EFFECT BY Visualization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There is connection between social economic to Covid19 Spread?</dc:title>
  <dc:creator>Adi Levy</dc:creator>
  <cp:lastModifiedBy>Daniel</cp:lastModifiedBy>
  <cp:revision>66</cp:revision>
  <dcterms:created xsi:type="dcterms:W3CDTF">2021-06-21T12:58:05Z</dcterms:created>
  <dcterms:modified xsi:type="dcterms:W3CDTF">2021-06-28T10:33:41Z</dcterms:modified>
</cp:coreProperties>
</file>